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Default Extension="doc" ContentType="application/msword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7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ict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AEB1D-B6A0-C048-A3D2-09ECECFF229F}" type="datetimeFigureOut">
              <a:rPr lang="en-US" smtClean="0"/>
              <a:pPr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90D4C-D911-F14D-8206-372FAE6A95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Microsoft_Word_97_-_2004_Document1.doc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4155" y="1335856"/>
            <a:ext cx="53846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April 3</a:t>
            </a:r>
            <a:r>
              <a:rPr lang="en-US" sz="3200" b="1" baseline="30000" smtClean="0">
                <a:solidFill>
                  <a:srgbClr val="FF0000"/>
                </a:solidFill>
              </a:rPr>
              <a:t>rd</a:t>
            </a:r>
            <a:endParaRPr lang="en-US" sz="3200" b="1" smtClean="0">
              <a:solidFill>
                <a:srgbClr val="FF0000"/>
              </a:solidFill>
            </a:endParaRPr>
          </a:p>
          <a:p>
            <a:endParaRPr lang="en-US" sz="3200" b="1" smtClean="0">
              <a:solidFill>
                <a:srgbClr val="FF0000"/>
              </a:solidFill>
            </a:endParaRPr>
          </a:p>
          <a:p>
            <a:endParaRPr lang="en-US" sz="2800" b="1" dirty="0" smtClean="0"/>
          </a:p>
          <a:p>
            <a:r>
              <a:rPr lang="en-US" sz="2800" b="1" dirty="0" smtClean="0"/>
              <a:t>Alzheimer’s disease: </a:t>
            </a:r>
          </a:p>
          <a:p>
            <a:endParaRPr lang="en-US" sz="2800" b="1" dirty="0" smtClean="0"/>
          </a:p>
          <a:p>
            <a:r>
              <a:rPr lang="en-US" sz="2600" b="1" dirty="0" smtClean="0"/>
              <a:t>Characteristics:</a:t>
            </a:r>
          </a:p>
          <a:p>
            <a:endParaRPr lang="en-US" sz="2600" b="1" dirty="0" smtClean="0"/>
          </a:p>
          <a:p>
            <a:r>
              <a:rPr lang="en-US" sz="2600" b="1" dirty="0" smtClean="0"/>
              <a:t>-Intracellular and extracellular lesions</a:t>
            </a:r>
          </a:p>
          <a:p>
            <a:r>
              <a:rPr lang="en-US" sz="2600" b="1" dirty="0" smtClean="0"/>
              <a:t>-Origin of beta-</a:t>
            </a:r>
            <a:r>
              <a:rPr lang="en-US" sz="2600" b="1" dirty="0" err="1" smtClean="0"/>
              <a:t>amyloid</a:t>
            </a:r>
            <a:r>
              <a:rPr lang="en-US" sz="2600" b="1" dirty="0" smtClean="0"/>
              <a:t> peptides</a:t>
            </a:r>
            <a:endParaRPr lang="en-US" sz="2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6"/>
          <p:cNvSpPr txBox="1">
            <a:spLocks noChangeArrowheads="1"/>
          </p:cNvSpPr>
          <p:nvPr/>
        </p:nvSpPr>
        <p:spPr bwMode="auto">
          <a:xfrm>
            <a:off x="631825" y="152400"/>
            <a:ext cx="77501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Origin of NFTs and the mechanism of tau pathology</a:t>
            </a:r>
          </a:p>
        </p:txBody>
      </p:sp>
      <p:sp>
        <p:nvSpPr>
          <p:cNvPr id="21507" name="Text Box 7"/>
          <p:cNvSpPr txBox="1">
            <a:spLocks noChangeArrowheads="1"/>
          </p:cNvSpPr>
          <p:nvPr/>
        </p:nvSpPr>
        <p:spPr bwMode="auto">
          <a:xfrm>
            <a:off x="381000" y="762000"/>
            <a:ext cx="8382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Arial" charset="0"/>
                <a:ea typeface="Arial" charset="0"/>
                <a:cs typeface="Arial" charset="0"/>
              </a:rPr>
              <a:t>1- Tau is a microtubule-associated protein that regulates cytoskeleton structure. </a:t>
            </a:r>
          </a:p>
          <a:p>
            <a:endParaRPr lang="en-US" sz="1800" b="1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b="1">
                <a:latin typeface="Arial" charset="0"/>
                <a:ea typeface="Arial" charset="0"/>
                <a:cs typeface="Arial" charset="0"/>
              </a:rPr>
              <a:t>2- Tau is hyperphosphorylated in AD.</a:t>
            </a:r>
          </a:p>
          <a:p>
            <a:endParaRPr lang="en-US" sz="1800" b="1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b="1">
                <a:latin typeface="Arial" charset="0"/>
                <a:ea typeface="Arial" charset="0"/>
                <a:cs typeface="Arial" charset="0"/>
              </a:rPr>
              <a:t>3- When highly phosphorylated,  tau is sequestered into aggregates (PHF and NFT) and causes disruption of microtubules, that ultimately leads to cell death. </a:t>
            </a:r>
          </a:p>
          <a:p>
            <a:endParaRPr lang="en-US" sz="18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074988"/>
            <a:ext cx="4648200" cy="324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6781800" y="6324600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/>
              <a:t>www.emdbiosciences.com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36575" y="1503363"/>
            <a:ext cx="2862263" cy="2284412"/>
            <a:chOff x="536575" y="1503363"/>
            <a:chExt cx="2862263" cy="2284412"/>
          </a:xfrm>
        </p:grpSpPr>
        <p:pic>
          <p:nvPicPr>
            <p:cNvPr id="22564" name="Picture 6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46138" y="1905000"/>
              <a:ext cx="2357437" cy="188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65" name="Text Box 70"/>
            <p:cNvSpPr txBox="1">
              <a:spLocks noChangeArrowheads="1"/>
            </p:cNvSpPr>
            <p:nvPr/>
          </p:nvSpPr>
          <p:spPr bwMode="auto">
            <a:xfrm>
              <a:off x="536575" y="1503363"/>
              <a:ext cx="286226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ea typeface="Arial" charset="0"/>
                  <a:cs typeface="Arial" charset="0"/>
                </a:rPr>
                <a:t>The </a:t>
              </a:r>
              <a:r>
                <a:rPr lang="en-US" sz="2000" b="1">
                  <a:latin typeface="Symbol" charset="2"/>
                  <a:ea typeface="Symbol" charset="2"/>
                  <a:cs typeface="Symbol" charset="2"/>
                </a:rPr>
                <a:t>b</a:t>
              </a:r>
              <a:r>
                <a:rPr lang="en-US" sz="2000" b="1">
                  <a:ea typeface="Arial" charset="0"/>
                  <a:cs typeface="Arial" charset="0"/>
                </a:rPr>
                <a:t>-Amyloid Plaque</a:t>
              </a: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3471863" y="2554288"/>
            <a:ext cx="4433887" cy="646112"/>
            <a:chOff x="3471863" y="2554288"/>
            <a:chExt cx="4434428" cy="646331"/>
          </a:xfrm>
        </p:grpSpPr>
        <p:sp>
          <p:nvSpPr>
            <p:cNvPr id="22561" name="Text Box 44"/>
            <p:cNvSpPr txBox="1">
              <a:spLocks noChangeArrowheads="1"/>
            </p:cNvSpPr>
            <p:nvPr/>
          </p:nvSpPr>
          <p:spPr bwMode="auto">
            <a:xfrm>
              <a:off x="6900863" y="2554288"/>
              <a:ext cx="100542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ea typeface="Arial" charset="0"/>
                  <a:cs typeface="Arial" charset="0"/>
                </a:rPr>
                <a:t>A</a:t>
              </a:r>
              <a:r>
                <a:rPr lang="en-US" b="1">
                  <a:latin typeface="Symbol" charset="2"/>
                  <a:ea typeface="Symbol" charset="2"/>
                  <a:cs typeface="Symbol" charset="2"/>
                </a:rPr>
                <a:t>b</a:t>
              </a:r>
            </a:p>
            <a:p>
              <a:r>
                <a:rPr lang="en-US" b="1">
                  <a:latin typeface="Symbol" charset="2"/>
                  <a:ea typeface="Symbol" charset="2"/>
                  <a:cs typeface="Symbol" charset="2"/>
                </a:rPr>
                <a:t>40/42/43</a:t>
              </a:r>
            </a:p>
          </p:txBody>
        </p:sp>
        <p:sp>
          <p:nvSpPr>
            <p:cNvPr id="22562" name="Rectangle 33"/>
            <p:cNvSpPr>
              <a:spLocks noChangeArrowheads="1"/>
            </p:cNvSpPr>
            <p:nvPr/>
          </p:nvSpPr>
          <p:spPr bwMode="auto">
            <a:xfrm>
              <a:off x="6019800" y="2657475"/>
              <a:ext cx="811213" cy="246063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22563" name="AutoShape 74"/>
            <p:cNvSpPr>
              <a:spLocks noChangeArrowheads="1"/>
            </p:cNvSpPr>
            <p:nvPr/>
          </p:nvSpPr>
          <p:spPr bwMode="auto">
            <a:xfrm>
              <a:off x="3471863" y="2703513"/>
              <a:ext cx="1639887" cy="200025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ea typeface="Arial" charset="0"/>
                <a:cs typeface="Arial" charset="0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3559175" y="3182938"/>
            <a:ext cx="4648200" cy="1814512"/>
            <a:chOff x="3559175" y="3182938"/>
            <a:chExt cx="4648200" cy="1814512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854701" y="3451225"/>
              <a:ext cx="53816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48" name="TextBox 13"/>
            <p:cNvSpPr txBox="1">
              <a:spLocks noChangeArrowheads="1"/>
            </p:cNvSpPr>
            <p:nvPr/>
          </p:nvSpPr>
          <p:spPr bwMode="auto">
            <a:xfrm>
              <a:off x="6164263" y="3316288"/>
              <a:ext cx="10604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rgbClr val="FF0000"/>
                  </a:solidFill>
                  <a:latin typeface="Calibri" charset="0"/>
                </a:rPr>
                <a:t>proteolysis</a:t>
              </a: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3559175" y="3490912"/>
              <a:ext cx="4648200" cy="1506536"/>
              <a:chOff x="625650" y="1958039"/>
              <a:chExt cx="4648200" cy="1506536"/>
            </a:xfrm>
          </p:grpSpPr>
          <p:sp>
            <p:nvSpPr>
              <p:cNvPr id="22550" name="Rectangle 2"/>
              <p:cNvSpPr>
                <a:spLocks noChangeArrowheads="1"/>
              </p:cNvSpPr>
              <p:nvPr/>
            </p:nvSpPr>
            <p:spPr bwMode="auto">
              <a:xfrm>
                <a:off x="4776963" y="2267601"/>
                <a:ext cx="184150" cy="461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ea typeface="Arial" charset="0"/>
                  <a:cs typeface="Arial" charset="0"/>
                </a:endParaRPr>
              </a:p>
            </p:txBody>
          </p:sp>
          <p:sp>
            <p:nvSpPr>
              <p:cNvPr id="22551" name="Rectangle 32"/>
              <p:cNvSpPr>
                <a:spLocks noChangeArrowheads="1"/>
              </p:cNvSpPr>
              <p:nvPr/>
            </p:nvSpPr>
            <p:spPr bwMode="auto">
              <a:xfrm>
                <a:off x="766938" y="2504139"/>
                <a:ext cx="2433637" cy="24447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ea typeface="Arial" charset="0"/>
                  <a:cs typeface="Arial" charset="0"/>
                </a:endParaRPr>
              </a:p>
            </p:txBody>
          </p:sp>
          <p:sp>
            <p:nvSpPr>
              <p:cNvPr id="22552" name="Rectangle 33"/>
              <p:cNvSpPr>
                <a:spLocks noChangeArrowheads="1"/>
              </p:cNvSpPr>
              <p:nvPr/>
            </p:nvSpPr>
            <p:spPr bwMode="auto">
              <a:xfrm>
                <a:off x="3200575" y="2504139"/>
                <a:ext cx="809625" cy="244475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22553" name="Rectangle 34"/>
              <p:cNvSpPr>
                <a:spLocks noChangeArrowheads="1"/>
              </p:cNvSpPr>
              <p:nvPr/>
            </p:nvSpPr>
            <p:spPr bwMode="auto">
              <a:xfrm>
                <a:off x="4010200" y="2504139"/>
                <a:ext cx="811213" cy="244475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ea typeface="Arial" charset="0"/>
                  <a:cs typeface="Arial" charset="0"/>
                </a:endParaRPr>
              </a:p>
            </p:txBody>
          </p:sp>
          <p:sp>
            <p:nvSpPr>
              <p:cNvPr id="22554" name="Line 35"/>
              <p:cNvSpPr>
                <a:spLocks noChangeShapeType="1"/>
              </p:cNvSpPr>
              <p:nvPr/>
            </p:nvSpPr>
            <p:spPr bwMode="auto">
              <a:xfrm>
                <a:off x="3624438" y="2207276"/>
                <a:ext cx="0" cy="6762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5" name="Line 36"/>
              <p:cNvSpPr>
                <a:spLocks noChangeShapeType="1"/>
              </p:cNvSpPr>
              <p:nvPr/>
            </p:nvSpPr>
            <p:spPr bwMode="auto">
              <a:xfrm>
                <a:off x="4345163" y="2207276"/>
                <a:ext cx="0" cy="67627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6" name="Text Box 37"/>
              <p:cNvSpPr txBox="1">
                <a:spLocks noChangeArrowheads="1"/>
              </p:cNvSpPr>
              <p:nvPr/>
            </p:nvSpPr>
            <p:spPr bwMode="auto">
              <a:xfrm>
                <a:off x="3495850" y="2126314"/>
                <a:ext cx="182563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endParaRPr lang="en-US" sz="900" b="1">
                  <a:solidFill>
                    <a:srgbClr val="000000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22557" name="Text Box 38"/>
              <p:cNvSpPr txBox="1">
                <a:spLocks noChangeArrowheads="1"/>
              </p:cNvSpPr>
              <p:nvPr/>
            </p:nvSpPr>
            <p:spPr bwMode="auto">
              <a:xfrm>
                <a:off x="625650" y="1958039"/>
                <a:ext cx="606425" cy="339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ea typeface="Arial" charset="0"/>
                    <a:cs typeface="Arial" charset="0"/>
                  </a:rPr>
                  <a:t>APP</a:t>
                </a:r>
                <a:endParaRPr lang="en-US" b="1">
                  <a:ea typeface="Arial" charset="0"/>
                  <a:cs typeface="Arial" charset="0"/>
                </a:endParaRPr>
              </a:p>
            </p:txBody>
          </p:sp>
          <p:sp>
            <p:nvSpPr>
              <p:cNvPr id="22558" name="Text Box 39"/>
              <p:cNvSpPr txBox="1">
                <a:spLocks noChangeArrowheads="1"/>
              </p:cNvSpPr>
              <p:nvPr/>
            </p:nvSpPr>
            <p:spPr bwMode="auto">
              <a:xfrm>
                <a:off x="3549825" y="2270776"/>
                <a:ext cx="519113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 b="1">
                    <a:ea typeface="Arial" charset="0"/>
                    <a:cs typeface="Arial" charset="0"/>
                  </a:rPr>
                  <a:t>TMD</a:t>
                </a:r>
              </a:p>
            </p:txBody>
          </p:sp>
          <p:sp>
            <p:nvSpPr>
              <p:cNvPr id="22559" name="Text Box 47"/>
              <p:cNvSpPr txBox="1">
                <a:spLocks noChangeArrowheads="1"/>
              </p:cNvSpPr>
              <p:nvPr/>
            </p:nvSpPr>
            <p:spPr bwMode="auto">
              <a:xfrm>
                <a:off x="766938" y="2788301"/>
                <a:ext cx="633412" cy="676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100" b="1">
                    <a:ea typeface="Arial" charset="0"/>
                    <a:cs typeface="Arial" charset="0"/>
                  </a:rPr>
                  <a:t>NH2</a:t>
                </a:r>
              </a:p>
              <a:p>
                <a:pPr>
                  <a:spcBef>
                    <a:spcPct val="50000"/>
                  </a:spcBef>
                </a:pPr>
                <a:endParaRPr lang="en-US" b="1">
                  <a:ea typeface="Arial" charset="0"/>
                  <a:cs typeface="Arial" charset="0"/>
                </a:endParaRPr>
              </a:p>
            </p:txBody>
          </p:sp>
          <p:sp>
            <p:nvSpPr>
              <p:cNvPr id="22560" name="Text Box 48"/>
              <p:cNvSpPr txBox="1">
                <a:spLocks noChangeArrowheads="1"/>
              </p:cNvSpPr>
              <p:nvPr/>
            </p:nvSpPr>
            <p:spPr bwMode="auto">
              <a:xfrm>
                <a:off x="4551538" y="2797826"/>
                <a:ext cx="722312" cy="246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000" b="1">
                    <a:ea typeface="Arial" charset="0"/>
                    <a:cs typeface="Arial" charset="0"/>
                  </a:rPr>
                  <a:t>COOH</a:t>
                </a:r>
              </a:p>
            </p:txBody>
          </p:sp>
        </p:grp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186238" y="4694238"/>
            <a:ext cx="3568700" cy="606425"/>
            <a:chOff x="4186238" y="4694238"/>
            <a:chExt cx="3568700" cy="606425"/>
          </a:xfrm>
        </p:grpSpPr>
        <p:sp>
          <p:nvSpPr>
            <p:cNvPr id="22545" name="Text Box 20"/>
            <p:cNvSpPr txBox="1">
              <a:spLocks noChangeArrowheads="1"/>
            </p:cNvSpPr>
            <p:nvPr/>
          </p:nvSpPr>
          <p:spPr bwMode="auto">
            <a:xfrm>
              <a:off x="4186238" y="4716463"/>
              <a:ext cx="35687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>
                  <a:solidFill>
                    <a:srgbClr val="000000"/>
                  </a:solidFill>
                  <a:ea typeface="Arial" charset="0"/>
                  <a:cs typeface="Arial" charset="0"/>
                </a:rPr>
                <a:t>amyloidogenic processing pathway</a:t>
              </a:r>
            </a:p>
          </p:txBody>
        </p:sp>
        <p:sp>
          <p:nvSpPr>
            <p:cNvPr id="22546" name="Line 65"/>
            <p:cNvSpPr>
              <a:spLocks noChangeShapeType="1"/>
            </p:cNvSpPr>
            <p:nvPr/>
          </p:nvSpPr>
          <p:spPr bwMode="auto">
            <a:xfrm>
              <a:off x="4505325" y="4694238"/>
              <a:ext cx="2932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96875" y="5365750"/>
            <a:ext cx="8382000" cy="1303338"/>
            <a:chOff x="762000" y="5410200"/>
            <a:chExt cx="8382000" cy="1302983"/>
          </a:xfrm>
        </p:grpSpPr>
        <p:sp>
          <p:nvSpPr>
            <p:cNvPr id="22543" name="TextBox 44"/>
            <p:cNvSpPr txBox="1">
              <a:spLocks noChangeArrowheads="1"/>
            </p:cNvSpPr>
            <p:nvPr/>
          </p:nvSpPr>
          <p:spPr bwMode="auto">
            <a:xfrm>
              <a:off x="762000" y="5410200"/>
              <a:ext cx="4531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ea typeface="Arial" charset="0"/>
                  <a:cs typeface="Arial" charset="0"/>
                </a:rPr>
                <a:t>Mechanisms of A</a:t>
              </a:r>
              <a:r>
                <a:rPr lang="en-US" b="1">
                  <a:solidFill>
                    <a:srgbClr val="FF0000"/>
                  </a:solidFill>
                  <a:latin typeface="Symbol" charset="2"/>
                  <a:ea typeface="Symbol" charset="2"/>
                  <a:cs typeface="Symbol" charset="2"/>
                </a:rPr>
                <a:t>b</a:t>
              </a:r>
              <a:r>
                <a:rPr lang="en-US" b="1">
                  <a:solidFill>
                    <a:srgbClr val="FF0000"/>
                  </a:solidFill>
                  <a:ea typeface="Arial" charset="0"/>
                  <a:cs typeface="Arial" charset="0"/>
                </a:rPr>
                <a:t> pathology:</a:t>
              </a:r>
            </a:p>
          </p:txBody>
        </p:sp>
        <p:sp>
          <p:nvSpPr>
            <p:cNvPr id="22544" name="Rectangle 43"/>
            <p:cNvSpPr>
              <a:spLocks noChangeArrowheads="1"/>
            </p:cNvSpPr>
            <p:nvPr/>
          </p:nvSpPr>
          <p:spPr bwMode="auto">
            <a:xfrm>
              <a:off x="762000" y="5943600"/>
              <a:ext cx="8382000" cy="769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200" b="1">
                  <a:ea typeface="Arial" charset="0"/>
                  <a:cs typeface="Arial" charset="0"/>
                </a:rPr>
                <a:t>Plaque: unknown</a:t>
              </a:r>
            </a:p>
            <a:p>
              <a:r>
                <a:rPr lang="en-US" sz="2200" b="1">
                  <a:ea typeface="Arial" charset="0"/>
                  <a:cs typeface="Arial" charset="0"/>
                </a:rPr>
                <a:t>A</a:t>
              </a:r>
              <a:r>
                <a:rPr lang="en-US" sz="2200" b="1">
                  <a:latin typeface="Symbol" charset="2"/>
                  <a:ea typeface="Symbol" charset="2"/>
                  <a:cs typeface="Symbol" charset="2"/>
                </a:rPr>
                <a:t>b</a:t>
              </a:r>
              <a:r>
                <a:rPr lang="en-US" sz="2200" b="1">
                  <a:ea typeface="Arial" charset="0"/>
                  <a:cs typeface="Arial" charset="0"/>
                </a:rPr>
                <a:t>: oligomers affect synaptic activity and neurotransmitter release</a:t>
              </a:r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5111750" y="1511300"/>
            <a:ext cx="2913063" cy="711200"/>
            <a:chOff x="5111750" y="1511300"/>
            <a:chExt cx="2913063" cy="711200"/>
          </a:xfrm>
        </p:grpSpPr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6756400" y="1511300"/>
              <a:ext cx="1268413" cy="711200"/>
              <a:chOff x="6324600" y="1511300"/>
              <a:chExt cx="1268413" cy="7112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324600" y="2006600"/>
                <a:ext cx="811213" cy="2159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477000" y="1841500"/>
                <a:ext cx="811213" cy="2159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629400" y="1676400"/>
                <a:ext cx="811213" cy="2159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781800" y="1511300"/>
                <a:ext cx="811213" cy="2159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22538" name="TextBox 32"/>
            <p:cNvSpPr txBox="1">
              <a:spLocks noChangeArrowheads="1"/>
            </p:cNvSpPr>
            <p:nvPr/>
          </p:nvSpPr>
          <p:spPr bwMode="auto">
            <a:xfrm>
              <a:off x="5111750" y="1511300"/>
              <a:ext cx="14474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A</a:t>
              </a:r>
              <a:r>
                <a:rPr lang="en-US" b="1">
                  <a:latin typeface="Symbol" charset="2"/>
                  <a:ea typeface="Symbol" charset="2"/>
                  <a:cs typeface="Symbol" charset="2"/>
                </a:rPr>
                <a:t>b</a:t>
              </a:r>
              <a:r>
                <a:rPr lang="en-US" b="1"/>
                <a:t> oligomers</a:t>
              </a:r>
            </a:p>
          </p:txBody>
        </p:sp>
      </p:grpSp>
      <p:sp>
        <p:nvSpPr>
          <p:cNvPr id="22536" name="Text Box 71"/>
          <p:cNvSpPr txBox="1">
            <a:spLocks noChangeArrowheads="1"/>
          </p:cNvSpPr>
          <p:nvPr/>
        </p:nvSpPr>
        <p:spPr bwMode="auto">
          <a:xfrm>
            <a:off x="2209800" y="304800"/>
            <a:ext cx="4930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ea typeface="Arial" charset="0"/>
                <a:cs typeface="Arial" charset="0"/>
              </a:rPr>
              <a:t>Origin of the </a:t>
            </a:r>
            <a:r>
              <a:rPr lang="en-US" sz="2800" b="1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800" b="1">
                <a:solidFill>
                  <a:srgbClr val="FF0000"/>
                </a:solidFill>
                <a:ea typeface="Arial" charset="0"/>
                <a:cs typeface="Arial" charset="0"/>
              </a:rPr>
              <a:t>-amyloid plaque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743200" y="304800"/>
            <a:ext cx="35544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The </a:t>
            </a:r>
            <a:r>
              <a:rPr lang="en-US" sz="2800" b="1">
                <a:solidFill>
                  <a:srgbClr val="FF0000"/>
                </a:solidFill>
                <a:latin typeface="Symbol" charset="2"/>
              </a:rPr>
              <a:t>b</a:t>
            </a:r>
            <a:r>
              <a:rPr lang="en-US" sz="2800" b="1">
                <a:solidFill>
                  <a:srgbClr val="FF0000"/>
                </a:solidFill>
              </a:rPr>
              <a:t>-amyloid plaque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288925" y="1216025"/>
            <a:ext cx="8626475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/>
              <a:t>1- </a:t>
            </a:r>
            <a:r>
              <a:rPr lang="en-US" sz="2200" b="1">
                <a:latin typeface="Symbol" charset="2"/>
              </a:rPr>
              <a:t>b</a:t>
            </a:r>
            <a:r>
              <a:rPr lang="en-US" sz="2200" b="1"/>
              <a:t>-amyloid is DIFFERENT from amyloid</a:t>
            </a:r>
            <a:r>
              <a:rPr lang="en-US" sz="2200"/>
              <a:t>. </a:t>
            </a:r>
            <a:r>
              <a:rPr lang="en-US" sz="2200">
                <a:latin typeface="Symbol" charset="2"/>
              </a:rPr>
              <a:t>b</a:t>
            </a:r>
            <a:r>
              <a:rPr lang="en-US" sz="2200"/>
              <a:t>-amyloid contains specifically the </a:t>
            </a:r>
            <a:r>
              <a:rPr lang="en-US" sz="2200">
                <a:latin typeface="Symbol" charset="2"/>
              </a:rPr>
              <a:t>b</a:t>
            </a:r>
            <a:r>
              <a:rPr lang="en-US" sz="2200"/>
              <a:t>-amyloid peptide, an approximately 4kDa peptide (A</a:t>
            </a:r>
            <a:r>
              <a:rPr lang="en-US" sz="2200">
                <a:latin typeface="Symbol" charset="2"/>
              </a:rPr>
              <a:t>b</a:t>
            </a:r>
            <a:r>
              <a:rPr lang="en-US" sz="2200"/>
              <a:t>40, A</a:t>
            </a:r>
            <a:r>
              <a:rPr lang="en-US" sz="2200">
                <a:latin typeface="Symbol" charset="2"/>
              </a:rPr>
              <a:t>b</a:t>
            </a:r>
            <a:r>
              <a:rPr lang="en-US" sz="2200"/>
              <a:t>42) deriving from APP.</a:t>
            </a:r>
          </a:p>
          <a:p>
            <a:endParaRPr lang="en-US" sz="2200"/>
          </a:p>
          <a:p>
            <a:r>
              <a:rPr lang="en-US" sz="2200"/>
              <a:t>2- The </a:t>
            </a:r>
            <a:r>
              <a:rPr lang="en-US" sz="2200">
                <a:latin typeface="Symbol" charset="2"/>
              </a:rPr>
              <a:t>b</a:t>
            </a:r>
            <a:r>
              <a:rPr lang="en-US" sz="2200"/>
              <a:t>-amyloid peptide is insoluble in water. When released from the precursor protein it assumes a </a:t>
            </a:r>
            <a:r>
              <a:rPr lang="en-US" sz="2200">
                <a:latin typeface="Symbol" charset="2"/>
              </a:rPr>
              <a:t>b</a:t>
            </a:r>
            <a:r>
              <a:rPr lang="en-US" sz="2200"/>
              <a:t>-sheet conformation that makes it hydrophobic. </a:t>
            </a:r>
          </a:p>
          <a:p>
            <a:endParaRPr lang="en-US" sz="2200"/>
          </a:p>
          <a:p>
            <a:r>
              <a:rPr lang="en-US" sz="2200"/>
              <a:t>3- </a:t>
            </a:r>
            <a:r>
              <a:rPr lang="en-US" sz="2200">
                <a:latin typeface="Symbol" charset="2"/>
              </a:rPr>
              <a:t>b</a:t>
            </a:r>
            <a:r>
              <a:rPr lang="en-US" sz="2200"/>
              <a:t>-amyloid peptides forms oligomers are toxic and will further aggregates into fibrils, forming the core of the </a:t>
            </a:r>
            <a:r>
              <a:rPr lang="en-US" sz="2200">
                <a:latin typeface="Symbol" charset="2"/>
              </a:rPr>
              <a:t>b</a:t>
            </a:r>
            <a:r>
              <a:rPr lang="en-US" sz="2200"/>
              <a:t>-amyloid plaque.</a:t>
            </a:r>
          </a:p>
          <a:p>
            <a:endParaRPr lang="en-US" sz="2200"/>
          </a:p>
          <a:p>
            <a:r>
              <a:rPr lang="en-US" sz="2200"/>
              <a:t>4- The size of the plaque will increase following the progression of the disease. </a:t>
            </a:r>
          </a:p>
          <a:p>
            <a:r>
              <a:rPr lang="en-US" sz="2200" b="1" i="1" u="sng"/>
              <a:t>Cause or consequence or a cause of AD?</a:t>
            </a:r>
            <a:endParaRPr lang="en-US" sz="2200">
              <a:latin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2050" y="1460500"/>
            <a:ext cx="6819900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500" y="4037013"/>
            <a:ext cx="67564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89750" y="6373813"/>
            <a:ext cx="21844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533400" y="304800"/>
            <a:ext cx="81327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APP processing and formation of aggregates of beta-amyloid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8200" y="319088"/>
            <a:ext cx="7483475" cy="6081712"/>
            <a:chOff x="528" y="201"/>
            <a:chExt cx="4714" cy="3831"/>
          </a:xfrm>
        </p:grpSpPr>
        <p:sp>
          <p:nvSpPr>
            <p:cNvPr id="25603" name="Text Box 3"/>
            <p:cNvSpPr txBox="1">
              <a:spLocks noChangeArrowheads="1"/>
            </p:cNvSpPr>
            <p:nvPr/>
          </p:nvSpPr>
          <p:spPr bwMode="auto">
            <a:xfrm>
              <a:off x="587" y="2707"/>
              <a:ext cx="6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000000"/>
                  </a:solidFill>
                </a:rPr>
                <a:t>s</a:t>
              </a:r>
              <a:r>
                <a:rPr lang="en-US" b="1">
                  <a:solidFill>
                    <a:srgbClr val="000000"/>
                  </a:solidFill>
                  <a:latin typeface="Symbol" charset="2"/>
                </a:rPr>
                <a:t>b</a:t>
              </a:r>
              <a:r>
                <a:rPr lang="en-US" b="1">
                  <a:solidFill>
                    <a:srgbClr val="000000"/>
                  </a:solidFill>
                </a:rPr>
                <a:t>APP</a:t>
              </a: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505" y="2225"/>
              <a:ext cx="3737" cy="1807"/>
              <a:chOff x="3180" y="1724"/>
              <a:chExt cx="1670" cy="952"/>
            </a:xfrm>
          </p:grpSpPr>
          <p:sp>
            <p:nvSpPr>
              <p:cNvPr id="25623" name="Rectangle 5"/>
              <p:cNvSpPr>
                <a:spLocks noChangeArrowheads="1"/>
              </p:cNvSpPr>
              <p:nvPr/>
            </p:nvSpPr>
            <p:spPr bwMode="auto">
              <a:xfrm>
                <a:off x="4122" y="1955"/>
                <a:ext cx="264" cy="144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5624" name="Rectangle 6"/>
              <p:cNvSpPr>
                <a:spLocks noChangeArrowheads="1"/>
              </p:cNvSpPr>
              <p:nvPr/>
            </p:nvSpPr>
            <p:spPr bwMode="auto">
              <a:xfrm>
                <a:off x="4386" y="1955"/>
                <a:ext cx="264" cy="144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25" name="Rectangle 7"/>
              <p:cNvSpPr>
                <a:spLocks noChangeArrowheads="1"/>
              </p:cNvSpPr>
              <p:nvPr/>
            </p:nvSpPr>
            <p:spPr bwMode="auto">
              <a:xfrm>
                <a:off x="3180" y="1955"/>
                <a:ext cx="846" cy="144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26" name="Text Box 8"/>
              <p:cNvSpPr txBox="1">
                <a:spLocks noChangeArrowheads="1"/>
              </p:cNvSpPr>
              <p:nvPr/>
            </p:nvSpPr>
            <p:spPr bwMode="auto">
              <a:xfrm>
                <a:off x="4362" y="2524"/>
                <a:ext cx="161" cy="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u="sng">
                    <a:solidFill>
                      <a:srgbClr val="000000"/>
                    </a:solidFill>
                  </a:rPr>
                  <a:t>A</a:t>
                </a:r>
                <a:r>
                  <a:rPr lang="en-US" b="1">
                    <a:solidFill>
                      <a:srgbClr val="000000"/>
                    </a:solidFill>
                    <a:latin typeface="Symbol" charset="2"/>
                  </a:rPr>
                  <a:t>b</a:t>
                </a:r>
              </a:p>
            </p:txBody>
          </p:sp>
          <p:sp>
            <p:nvSpPr>
              <p:cNvPr id="25627" name="Text Box 9"/>
              <p:cNvSpPr txBox="1">
                <a:spLocks noChangeArrowheads="1"/>
              </p:cNvSpPr>
              <p:nvPr/>
            </p:nvSpPr>
            <p:spPr bwMode="auto">
              <a:xfrm>
                <a:off x="4119" y="1724"/>
                <a:ext cx="369" cy="1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b="1">
                    <a:solidFill>
                      <a:srgbClr val="000000"/>
                    </a:solidFill>
                    <a:latin typeface="Symbol" charset="2"/>
                  </a:rPr>
                  <a:t>b-</a:t>
                </a:r>
                <a:r>
                  <a:rPr lang="en-US" sz="1800" b="1">
                    <a:solidFill>
                      <a:srgbClr val="000000"/>
                    </a:solidFill>
                  </a:rPr>
                  <a:t>secretase</a:t>
                </a:r>
              </a:p>
            </p:txBody>
          </p:sp>
          <p:sp>
            <p:nvSpPr>
              <p:cNvPr id="25628" name="Text Box 10"/>
              <p:cNvSpPr txBox="1">
                <a:spLocks noChangeArrowheads="1"/>
              </p:cNvSpPr>
              <p:nvPr/>
            </p:nvSpPr>
            <p:spPr bwMode="auto">
              <a:xfrm>
                <a:off x="4391" y="2234"/>
                <a:ext cx="360" cy="1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b="1">
                    <a:solidFill>
                      <a:srgbClr val="000000"/>
                    </a:solidFill>
                    <a:latin typeface="Symbol" charset="2"/>
                  </a:rPr>
                  <a:t>g-</a:t>
                </a:r>
                <a:r>
                  <a:rPr lang="en-US" sz="1800" b="1">
                    <a:solidFill>
                      <a:srgbClr val="000000"/>
                    </a:solidFill>
                  </a:rPr>
                  <a:t>secretase</a:t>
                </a:r>
              </a:p>
            </p:txBody>
          </p:sp>
          <p:sp>
            <p:nvSpPr>
              <p:cNvPr id="25629" name="Text Box 11"/>
              <p:cNvSpPr txBox="1">
                <a:spLocks noChangeArrowheads="1"/>
              </p:cNvSpPr>
              <p:nvPr/>
            </p:nvSpPr>
            <p:spPr bwMode="auto">
              <a:xfrm>
                <a:off x="4636" y="1950"/>
                <a:ext cx="200" cy="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>
                    <a:solidFill>
                      <a:srgbClr val="000000"/>
                    </a:solidFill>
                  </a:rPr>
                  <a:t>C99</a:t>
                </a:r>
              </a:p>
            </p:txBody>
          </p:sp>
          <p:sp>
            <p:nvSpPr>
              <p:cNvPr id="25630" name="Text Box 12"/>
              <p:cNvSpPr txBox="1">
                <a:spLocks noChangeArrowheads="1"/>
              </p:cNvSpPr>
              <p:nvPr/>
            </p:nvSpPr>
            <p:spPr bwMode="auto">
              <a:xfrm>
                <a:off x="4784" y="1983"/>
                <a:ext cx="66" cy="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solidFill>
                      <a:srgbClr val="000000"/>
                    </a:solidFill>
                  </a:rPr>
                  <a:t> </a:t>
                </a:r>
              </a:p>
            </p:txBody>
          </p:sp>
          <p:sp>
            <p:nvSpPr>
              <p:cNvPr id="25631" name="Line 13"/>
              <p:cNvSpPr>
                <a:spLocks noChangeShapeType="1"/>
              </p:cNvSpPr>
              <p:nvPr/>
            </p:nvSpPr>
            <p:spPr bwMode="auto">
              <a:xfrm>
                <a:off x="4388" y="2195"/>
                <a:ext cx="0" cy="24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32" name="Rectangle 14"/>
              <p:cNvSpPr>
                <a:spLocks noChangeArrowheads="1"/>
              </p:cNvSpPr>
              <p:nvPr/>
            </p:nvSpPr>
            <p:spPr bwMode="auto">
              <a:xfrm>
                <a:off x="4122" y="2532"/>
                <a:ext cx="264" cy="144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sp>
          <p:nvSpPr>
            <p:cNvPr id="25605" name="Text Box 15"/>
            <p:cNvSpPr txBox="1">
              <a:spLocks noChangeArrowheads="1"/>
            </p:cNvSpPr>
            <p:nvPr/>
          </p:nvSpPr>
          <p:spPr bwMode="auto">
            <a:xfrm>
              <a:off x="1402" y="2019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b="1">
                <a:solidFill>
                  <a:srgbClr val="000000"/>
                </a:solidFill>
              </a:endParaRPr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778" y="1390"/>
              <a:ext cx="3696" cy="685"/>
              <a:chOff x="1944" y="1248"/>
              <a:chExt cx="1890" cy="528"/>
            </a:xfrm>
          </p:grpSpPr>
          <p:sp>
            <p:nvSpPr>
              <p:cNvPr id="25618" name="Rectangle 17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19" name="Rectangle 18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5620" name="Rectangle 19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21" name="Line 20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22" name="Line 21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607" name="Text Box 22"/>
            <p:cNvSpPr txBox="1">
              <a:spLocks noChangeArrowheads="1"/>
            </p:cNvSpPr>
            <p:nvPr/>
          </p:nvSpPr>
          <p:spPr bwMode="auto">
            <a:xfrm>
              <a:off x="3514" y="1228"/>
              <a:ext cx="49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rgbClr val="000000"/>
                  </a:solidFill>
                </a:rPr>
                <a:t>TMD</a:t>
              </a:r>
            </a:p>
          </p:txBody>
        </p:sp>
        <p:sp>
          <p:nvSpPr>
            <p:cNvPr id="25608" name="Text Box 23"/>
            <p:cNvSpPr txBox="1">
              <a:spLocks noChangeArrowheads="1"/>
            </p:cNvSpPr>
            <p:nvPr/>
          </p:nvSpPr>
          <p:spPr bwMode="auto">
            <a:xfrm>
              <a:off x="528" y="1153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APP</a:t>
              </a:r>
            </a:p>
          </p:txBody>
        </p:sp>
        <p:sp>
          <p:nvSpPr>
            <p:cNvPr id="25609" name="Line 24"/>
            <p:cNvSpPr>
              <a:spLocks noChangeShapeType="1"/>
            </p:cNvSpPr>
            <p:nvPr/>
          </p:nvSpPr>
          <p:spPr bwMode="auto">
            <a:xfrm>
              <a:off x="2698" y="1115"/>
              <a:ext cx="28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0" name="Line 25"/>
            <p:cNvSpPr>
              <a:spLocks noChangeShapeType="1"/>
            </p:cNvSpPr>
            <p:nvPr/>
          </p:nvSpPr>
          <p:spPr bwMode="auto">
            <a:xfrm flipV="1">
              <a:off x="3754" y="1067"/>
              <a:ext cx="432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11" name="Text Box 26"/>
            <p:cNvSpPr txBox="1">
              <a:spLocks noChangeArrowheads="1"/>
            </p:cNvSpPr>
            <p:nvPr/>
          </p:nvSpPr>
          <p:spPr bwMode="auto">
            <a:xfrm>
              <a:off x="2266" y="866"/>
              <a:ext cx="82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Symbol" charset="2"/>
                </a:rPr>
                <a:t>b-</a:t>
              </a:r>
              <a:r>
                <a:rPr lang="en-US" sz="1800" b="1">
                  <a:solidFill>
                    <a:srgbClr val="000000"/>
                  </a:solidFill>
                </a:rPr>
                <a:t>secretase</a:t>
              </a:r>
            </a:p>
          </p:txBody>
        </p:sp>
        <p:sp>
          <p:nvSpPr>
            <p:cNvPr id="25612" name="Text Box 27"/>
            <p:cNvSpPr txBox="1">
              <a:spLocks noChangeArrowheads="1"/>
            </p:cNvSpPr>
            <p:nvPr/>
          </p:nvSpPr>
          <p:spPr bwMode="auto">
            <a:xfrm>
              <a:off x="3966" y="881"/>
              <a:ext cx="80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Symbol" charset="2"/>
                </a:rPr>
                <a:t>g-</a:t>
              </a:r>
              <a:r>
                <a:rPr lang="en-US" sz="1800" b="1">
                  <a:solidFill>
                    <a:srgbClr val="000000"/>
                  </a:solidFill>
                </a:rPr>
                <a:t>secretase</a:t>
              </a:r>
            </a:p>
          </p:txBody>
        </p:sp>
        <p:sp>
          <p:nvSpPr>
            <p:cNvPr id="25613" name="Text Box 28"/>
            <p:cNvSpPr txBox="1">
              <a:spLocks noChangeArrowheads="1"/>
            </p:cNvSpPr>
            <p:nvPr/>
          </p:nvSpPr>
          <p:spPr bwMode="auto">
            <a:xfrm>
              <a:off x="1296" y="201"/>
              <a:ext cx="334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solidFill>
                    <a:srgbClr val="FF0000"/>
                  </a:solidFill>
                </a:rPr>
                <a:t>Amyloidogenic processing of APP</a:t>
              </a:r>
            </a:p>
          </p:txBody>
        </p:sp>
        <p:sp>
          <p:nvSpPr>
            <p:cNvPr id="25614" name="Text Box 29"/>
            <p:cNvSpPr txBox="1">
              <a:spLocks noChangeArrowheads="1"/>
            </p:cNvSpPr>
            <p:nvPr/>
          </p:nvSpPr>
          <p:spPr bwMode="auto">
            <a:xfrm>
              <a:off x="672" y="2019"/>
              <a:ext cx="364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NH</a:t>
              </a:r>
              <a:r>
                <a:rPr lang="en-US" sz="1700" b="1" baseline="-25000"/>
                <a:t>2</a:t>
              </a:r>
              <a:endParaRPr lang="en-US" sz="1700" b="1"/>
            </a:p>
          </p:txBody>
        </p:sp>
        <p:sp>
          <p:nvSpPr>
            <p:cNvPr id="25615" name="Text Box 30"/>
            <p:cNvSpPr txBox="1">
              <a:spLocks noChangeArrowheads="1"/>
            </p:cNvSpPr>
            <p:nvPr/>
          </p:nvSpPr>
          <p:spPr bwMode="auto">
            <a:xfrm>
              <a:off x="4200" y="2038"/>
              <a:ext cx="532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COOH</a:t>
              </a:r>
            </a:p>
          </p:txBody>
        </p:sp>
        <p:sp>
          <p:nvSpPr>
            <p:cNvPr id="25616" name="Text Box 31"/>
            <p:cNvSpPr txBox="1">
              <a:spLocks noChangeArrowheads="1"/>
            </p:cNvSpPr>
            <p:nvPr/>
          </p:nvSpPr>
          <p:spPr bwMode="auto">
            <a:xfrm>
              <a:off x="4224" y="2940"/>
              <a:ext cx="532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COOH</a:t>
              </a:r>
            </a:p>
          </p:txBody>
        </p:sp>
        <p:sp>
          <p:nvSpPr>
            <p:cNvPr id="25617" name="Text Box 32"/>
            <p:cNvSpPr txBox="1">
              <a:spLocks noChangeArrowheads="1"/>
            </p:cNvSpPr>
            <p:nvPr/>
          </p:nvSpPr>
          <p:spPr bwMode="auto">
            <a:xfrm>
              <a:off x="1512" y="2988"/>
              <a:ext cx="364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NH</a:t>
              </a:r>
              <a:r>
                <a:rPr lang="en-US" sz="1700" b="1" baseline="-25000"/>
                <a:t>2</a:t>
              </a:r>
              <a:endParaRPr lang="en-US" sz="17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6"/>
          <p:cNvSpPr txBox="1">
            <a:spLocks noChangeArrowheads="1"/>
          </p:cNvSpPr>
          <p:nvPr/>
        </p:nvSpPr>
        <p:spPr bwMode="auto">
          <a:xfrm>
            <a:off x="2200275" y="334963"/>
            <a:ext cx="55197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Structure of the </a:t>
            </a:r>
            <a:r>
              <a:rPr lang="en-US" sz="2800" b="1">
                <a:solidFill>
                  <a:srgbClr val="FF0000"/>
                </a:solidFill>
                <a:latin typeface="Symbol" charset="2"/>
              </a:rPr>
              <a:t>b</a:t>
            </a:r>
            <a:r>
              <a:rPr lang="en-US" sz="2800" b="1">
                <a:solidFill>
                  <a:srgbClr val="FF0000"/>
                </a:solidFill>
              </a:rPr>
              <a:t>-Amyloid peptide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219200" y="1981200"/>
            <a:ext cx="7239000" cy="4297363"/>
            <a:chOff x="768" y="1248"/>
            <a:chExt cx="4560" cy="2707"/>
          </a:xfrm>
        </p:grpSpPr>
        <p:pic>
          <p:nvPicPr>
            <p:cNvPr id="26628" name="Picture 1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68" y="1248"/>
              <a:ext cx="4560" cy="1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29" name="Rectangle 19"/>
            <p:cNvSpPr>
              <a:spLocks noChangeArrowheads="1"/>
            </p:cNvSpPr>
            <p:nvPr/>
          </p:nvSpPr>
          <p:spPr bwMode="auto">
            <a:xfrm>
              <a:off x="2256" y="2160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0" name="Rectangle 20"/>
            <p:cNvSpPr>
              <a:spLocks noChangeArrowheads="1"/>
            </p:cNvSpPr>
            <p:nvPr/>
          </p:nvSpPr>
          <p:spPr bwMode="auto">
            <a:xfrm>
              <a:off x="2496" y="1950"/>
              <a:ext cx="192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1" name="Line 21"/>
            <p:cNvSpPr>
              <a:spLocks noChangeShapeType="1"/>
            </p:cNvSpPr>
            <p:nvPr/>
          </p:nvSpPr>
          <p:spPr bwMode="auto">
            <a:xfrm>
              <a:off x="3360" y="1680"/>
              <a:ext cx="0" cy="336"/>
            </a:xfrm>
            <a:prstGeom prst="line">
              <a:avLst/>
            </a:prstGeom>
            <a:noFill/>
            <a:ln w="28575">
              <a:solidFill>
                <a:srgbClr val="AD110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2" name="Line 22"/>
            <p:cNvSpPr>
              <a:spLocks noChangeShapeType="1"/>
            </p:cNvSpPr>
            <p:nvPr/>
          </p:nvSpPr>
          <p:spPr bwMode="auto">
            <a:xfrm>
              <a:off x="4224" y="1680"/>
              <a:ext cx="0" cy="336"/>
            </a:xfrm>
            <a:prstGeom prst="line">
              <a:avLst/>
            </a:prstGeom>
            <a:noFill/>
            <a:ln w="28575">
              <a:solidFill>
                <a:srgbClr val="AD110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3" name="Line 23"/>
            <p:cNvSpPr>
              <a:spLocks noChangeShapeType="1"/>
            </p:cNvSpPr>
            <p:nvPr/>
          </p:nvSpPr>
          <p:spPr bwMode="auto">
            <a:xfrm>
              <a:off x="3744" y="201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4" name="Text Box 24"/>
            <p:cNvSpPr txBox="1">
              <a:spLocks noChangeArrowheads="1"/>
            </p:cNvSpPr>
            <p:nvPr/>
          </p:nvSpPr>
          <p:spPr bwMode="auto">
            <a:xfrm>
              <a:off x="2688" y="2966"/>
              <a:ext cx="2362" cy="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25-35, the most critical region for the change of conformation from </a:t>
              </a:r>
              <a:r>
                <a:rPr lang="en-US">
                  <a:latin typeface="Symbol" charset="2"/>
                </a:rPr>
                <a:t>a</a:t>
              </a:r>
              <a:r>
                <a:rPr lang="en-US"/>
                <a:t>-helix to </a:t>
              </a:r>
              <a:r>
                <a:rPr lang="en-US">
                  <a:latin typeface="Symbol" charset="2"/>
                </a:rPr>
                <a:t>b</a:t>
              </a:r>
              <a:r>
                <a:rPr lang="en-US"/>
                <a:t>-sheet</a:t>
              </a:r>
            </a:p>
          </p:txBody>
        </p:sp>
        <p:sp>
          <p:nvSpPr>
            <p:cNvPr id="26635" name="Rectangle 25"/>
            <p:cNvSpPr>
              <a:spLocks noChangeArrowheads="1"/>
            </p:cNvSpPr>
            <p:nvPr/>
          </p:nvSpPr>
          <p:spPr bwMode="auto">
            <a:xfrm>
              <a:off x="2928" y="1938"/>
              <a:ext cx="672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3352800" y="288925"/>
            <a:ext cx="2338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Genetic of AD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152400" y="1127125"/>
            <a:ext cx="8778875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-Depending on the kind of mutation and on the gene that carries it, the onset of the disease occurs SIGNIFICANTLY EARLIER than in sporadic cases (&lt;before 65 years of age). </a:t>
            </a:r>
          </a:p>
          <a:p>
            <a:endParaRPr lang="en-US"/>
          </a:p>
          <a:p>
            <a:r>
              <a:rPr lang="en-US"/>
              <a:t>All the mutations are autosomal dominant, and involve </a:t>
            </a:r>
          </a:p>
          <a:p>
            <a:endParaRPr lang="en-US"/>
          </a:p>
          <a:p>
            <a:r>
              <a:rPr lang="en-US"/>
              <a:t>*APP protein </a:t>
            </a:r>
          </a:p>
          <a:p>
            <a:endParaRPr lang="en-US"/>
          </a:p>
          <a:p>
            <a:r>
              <a:rPr lang="en-US"/>
              <a:t>*Members of the </a:t>
            </a:r>
            <a:r>
              <a:rPr lang="en-US">
                <a:latin typeface="Symbol" charset="2"/>
              </a:rPr>
              <a:t>g</a:t>
            </a:r>
            <a:r>
              <a:rPr lang="en-US"/>
              <a:t>-secretase  complex, like Presenilin 1 (PS1) and Presenilin 2 (PS2)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3124200" y="152400"/>
            <a:ext cx="2997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Mutations on APP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52400" y="838200"/>
            <a:ext cx="8855075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/>
              <a:t>Swedish mutation:</a:t>
            </a:r>
            <a:r>
              <a:rPr lang="en-US" sz="2000"/>
              <a:t> K670M/N671L, facilitates the amyloidogenic processing of APP by increasing the affinity for and the cleavage by </a:t>
            </a:r>
            <a:r>
              <a:rPr lang="en-US" sz="2000">
                <a:latin typeface="Symbol" charset="2"/>
              </a:rPr>
              <a:t>b</a:t>
            </a:r>
            <a:r>
              <a:rPr lang="en-US" sz="2000"/>
              <a:t>-secretase of ~100 times.</a:t>
            </a:r>
          </a:p>
          <a:p>
            <a:endParaRPr lang="en-US" sz="2000"/>
          </a:p>
          <a:p>
            <a:r>
              <a:rPr lang="en-US" sz="2000" b="1"/>
              <a:t>Dutch Mutation</a:t>
            </a:r>
            <a:r>
              <a:rPr lang="en-US" sz="2000"/>
              <a:t>: E693Q, induces cerebral amyloidosis.</a:t>
            </a:r>
          </a:p>
          <a:p>
            <a:endParaRPr lang="en-US" sz="2000"/>
          </a:p>
          <a:p>
            <a:r>
              <a:rPr lang="en-US" sz="2000" b="1"/>
              <a:t>Arctic Mutation</a:t>
            </a:r>
            <a:r>
              <a:rPr lang="en-US" sz="2000"/>
              <a:t>:E693G enhances </a:t>
            </a:r>
            <a:r>
              <a:rPr lang="en-US" sz="2000">
                <a:latin typeface="Symbol" charset="2"/>
              </a:rPr>
              <a:t>b</a:t>
            </a:r>
            <a:r>
              <a:rPr lang="en-US" sz="2000"/>
              <a:t>-Amyloid protofibril formation.</a:t>
            </a:r>
          </a:p>
          <a:p>
            <a:endParaRPr lang="en-US" sz="2000" b="1"/>
          </a:p>
          <a:p>
            <a:r>
              <a:rPr lang="en-US" sz="2000" b="1"/>
              <a:t>London Mutation: </a:t>
            </a:r>
            <a:r>
              <a:rPr lang="en-US" sz="2000"/>
              <a:t>V717I, Affects the cleavage of </a:t>
            </a:r>
            <a:r>
              <a:rPr lang="en-US" sz="2000">
                <a:latin typeface="Symbol" charset="2"/>
              </a:rPr>
              <a:t>g</a:t>
            </a:r>
            <a:r>
              <a:rPr lang="en-US" sz="2000"/>
              <a:t>-secretase.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3581400" y="3429000"/>
            <a:ext cx="10668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7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86200"/>
            <a:ext cx="7239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Rectangle 15"/>
          <p:cNvSpPr>
            <a:spLocks noChangeArrowheads="1"/>
          </p:cNvSpPr>
          <p:nvPr/>
        </p:nvSpPr>
        <p:spPr bwMode="auto">
          <a:xfrm>
            <a:off x="2971800" y="5334000"/>
            <a:ext cx="10668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9" name="Rectangle 16"/>
          <p:cNvSpPr>
            <a:spLocks noChangeArrowheads="1"/>
          </p:cNvSpPr>
          <p:nvPr/>
        </p:nvSpPr>
        <p:spPr bwMode="auto">
          <a:xfrm>
            <a:off x="3352800" y="5000625"/>
            <a:ext cx="304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0" name="Line 23"/>
          <p:cNvSpPr>
            <a:spLocks noChangeShapeType="1"/>
          </p:cNvSpPr>
          <p:nvPr/>
        </p:nvSpPr>
        <p:spPr bwMode="auto">
          <a:xfrm>
            <a:off x="1066800" y="4953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1" name="Text Box 24"/>
          <p:cNvSpPr txBox="1">
            <a:spLocks noChangeArrowheads="1"/>
          </p:cNvSpPr>
          <p:nvPr/>
        </p:nvSpPr>
        <p:spPr bwMode="auto">
          <a:xfrm>
            <a:off x="117475" y="5942013"/>
            <a:ext cx="1482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145FC4"/>
                </a:solidFill>
              </a:rPr>
              <a:t>K670M/N671L</a:t>
            </a:r>
          </a:p>
        </p:txBody>
      </p:sp>
      <p:sp>
        <p:nvSpPr>
          <p:cNvPr id="28682" name="Text Box 25"/>
          <p:cNvSpPr txBox="1">
            <a:spLocks noChangeArrowheads="1"/>
          </p:cNvSpPr>
          <p:nvPr/>
        </p:nvSpPr>
        <p:spPr bwMode="auto">
          <a:xfrm>
            <a:off x="136525" y="6300788"/>
            <a:ext cx="1955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145FC4"/>
                </a:solidFill>
              </a:rPr>
              <a:t>Swedish Mutation</a:t>
            </a:r>
          </a:p>
        </p:txBody>
      </p:sp>
      <p:sp>
        <p:nvSpPr>
          <p:cNvPr id="28683" name="Line 26"/>
          <p:cNvSpPr>
            <a:spLocks noChangeShapeType="1"/>
          </p:cNvSpPr>
          <p:nvPr/>
        </p:nvSpPr>
        <p:spPr bwMode="auto">
          <a:xfrm>
            <a:off x="7578725" y="51054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4" name="Text Box 27"/>
          <p:cNvSpPr txBox="1">
            <a:spLocks noChangeArrowheads="1"/>
          </p:cNvSpPr>
          <p:nvPr/>
        </p:nvSpPr>
        <p:spPr bwMode="auto">
          <a:xfrm>
            <a:off x="7150100" y="6072188"/>
            <a:ext cx="19177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145FC4"/>
                </a:solidFill>
              </a:rPr>
              <a:t>V717I</a:t>
            </a:r>
          </a:p>
          <a:p>
            <a:r>
              <a:rPr lang="en-US" sz="1800" b="1">
                <a:solidFill>
                  <a:srgbClr val="145FC4"/>
                </a:solidFill>
              </a:rPr>
              <a:t>London Mutation</a:t>
            </a:r>
          </a:p>
        </p:txBody>
      </p:sp>
      <p:sp>
        <p:nvSpPr>
          <p:cNvPr id="28685" name="Line 28"/>
          <p:cNvSpPr>
            <a:spLocks noChangeShapeType="1"/>
          </p:cNvSpPr>
          <p:nvPr/>
        </p:nvSpPr>
        <p:spPr bwMode="auto">
          <a:xfrm>
            <a:off x="4191000" y="5181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6" name="Text Box 29"/>
          <p:cNvSpPr txBox="1">
            <a:spLocks noChangeArrowheads="1"/>
          </p:cNvSpPr>
          <p:nvPr/>
        </p:nvSpPr>
        <p:spPr bwMode="auto">
          <a:xfrm>
            <a:off x="3657600" y="6096000"/>
            <a:ext cx="17653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145FC4"/>
                </a:solidFill>
              </a:rPr>
              <a:t>E693G</a:t>
            </a:r>
          </a:p>
          <a:p>
            <a:r>
              <a:rPr lang="en-US" sz="1800" b="1">
                <a:solidFill>
                  <a:srgbClr val="145FC4"/>
                </a:solidFill>
              </a:rPr>
              <a:t>Arctic Mutation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8200" y="319088"/>
            <a:ext cx="7483475" cy="6081712"/>
            <a:chOff x="528" y="201"/>
            <a:chExt cx="4714" cy="3831"/>
          </a:xfrm>
        </p:grpSpPr>
        <p:sp>
          <p:nvSpPr>
            <p:cNvPr id="29704" name="Text Box 3"/>
            <p:cNvSpPr txBox="1">
              <a:spLocks noChangeArrowheads="1"/>
            </p:cNvSpPr>
            <p:nvPr/>
          </p:nvSpPr>
          <p:spPr bwMode="auto">
            <a:xfrm>
              <a:off x="587" y="2707"/>
              <a:ext cx="6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000000"/>
                  </a:solidFill>
                </a:rPr>
                <a:t>s</a:t>
              </a:r>
              <a:r>
                <a:rPr lang="en-US" b="1">
                  <a:solidFill>
                    <a:srgbClr val="000000"/>
                  </a:solidFill>
                  <a:latin typeface="Symbol" charset="2"/>
                </a:rPr>
                <a:t>b</a:t>
              </a:r>
              <a:r>
                <a:rPr lang="en-US" b="1">
                  <a:solidFill>
                    <a:srgbClr val="000000"/>
                  </a:solidFill>
                </a:rPr>
                <a:t>APP</a:t>
              </a: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505" y="2225"/>
              <a:ext cx="3737" cy="1807"/>
              <a:chOff x="3180" y="1724"/>
              <a:chExt cx="1670" cy="952"/>
            </a:xfrm>
          </p:grpSpPr>
          <p:sp>
            <p:nvSpPr>
              <p:cNvPr id="29724" name="Rectangle 5"/>
              <p:cNvSpPr>
                <a:spLocks noChangeArrowheads="1"/>
              </p:cNvSpPr>
              <p:nvPr/>
            </p:nvSpPr>
            <p:spPr bwMode="auto">
              <a:xfrm>
                <a:off x="4122" y="1955"/>
                <a:ext cx="264" cy="144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9725" name="Rectangle 6"/>
              <p:cNvSpPr>
                <a:spLocks noChangeArrowheads="1"/>
              </p:cNvSpPr>
              <p:nvPr/>
            </p:nvSpPr>
            <p:spPr bwMode="auto">
              <a:xfrm>
                <a:off x="4386" y="1955"/>
                <a:ext cx="264" cy="144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26" name="Rectangle 7"/>
              <p:cNvSpPr>
                <a:spLocks noChangeArrowheads="1"/>
              </p:cNvSpPr>
              <p:nvPr/>
            </p:nvSpPr>
            <p:spPr bwMode="auto">
              <a:xfrm>
                <a:off x="3180" y="1955"/>
                <a:ext cx="846" cy="144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27" name="Text Box 8"/>
              <p:cNvSpPr txBox="1">
                <a:spLocks noChangeArrowheads="1"/>
              </p:cNvSpPr>
              <p:nvPr/>
            </p:nvSpPr>
            <p:spPr bwMode="auto">
              <a:xfrm>
                <a:off x="4362" y="2524"/>
                <a:ext cx="161" cy="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u="sng">
                    <a:solidFill>
                      <a:srgbClr val="000000"/>
                    </a:solidFill>
                  </a:rPr>
                  <a:t>A</a:t>
                </a:r>
                <a:r>
                  <a:rPr lang="en-US" b="1">
                    <a:solidFill>
                      <a:srgbClr val="000000"/>
                    </a:solidFill>
                    <a:latin typeface="Symbol" charset="2"/>
                  </a:rPr>
                  <a:t>b</a:t>
                </a:r>
              </a:p>
            </p:txBody>
          </p:sp>
          <p:sp>
            <p:nvSpPr>
              <p:cNvPr id="29728" name="Text Box 9"/>
              <p:cNvSpPr txBox="1">
                <a:spLocks noChangeArrowheads="1"/>
              </p:cNvSpPr>
              <p:nvPr/>
            </p:nvSpPr>
            <p:spPr bwMode="auto">
              <a:xfrm>
                <a:off x="4119" y="1724"/>
                <a:ext cx="369" cy="1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b="1">
                    <a:solidFill>
                      <a:srgbClr val="000000"/>
                    </a:solidFill>
                    <a:latin typeface="Symbol" charset="2"/>
                  </a:rPr>
                  <a:t>b-</a:t>
                </a:r>
                <a:r>
                  <a:rPr lang="en-US" sz="1800" b="1">
                    <a:solidFill>
                      <a:srgbClr val="000000"/>
                    </a:solidFill>
                  </a:rPr>
                  <a:t>secretase</a:t>
                </a:r>
              </a:p>
            </p:txBody>
          </p:sp>
          <p:sp>
            <p:nvSpPr>
              <p:cNvPr id="29729" name="Text Box 10"/>
              <p:cNvSpPr txBox="1">
                <a:spLocks noChangeArrowheads="1"/>
              </p:cNvSpPr>
              <p:nvPr/>
            </p:nvSpPr>
            <p:spPr bwMode="auto">
              <a:xfrm>
                <a:off x="4391" y="2234"/>
                <a:ext cx="360" cy="1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b="1">
                    <a:solidFill>
                      <a:srgbClr val="000000"/>
                    </a:solidFill>
                    <a:latin typeface="Symbol" charset="2"/>
                  </a:rPr>
                  <a:t>g-</a:t>
                </a:r>
                <a:r>
                  <a:rPr lang="en-US" sz="1800" b="1">
                    <a:solidFill>
                      <a:srgbClr val="000000"/>
                    </a:solidFill>
                  </a:rPr>
                  <a:t>secretase</a:t>
                </a:r>
              </a:p>
            </p:txBody>
          </p:sp>
          <p:sp>
            <p:nvSpPr>
              <p:cNvPr id="29730" name="Text Box 11"/>
              <p:cNvSpPr txBox="1">
                <a:spLocks noChangeArrowheads="1"/>
              </p:cNvSpPr>
              <p:nvPr/>
            </p:nvSpPr>
            <p:spPr bwMode="auto">
              <a:xfrm>
                <a:off x="4636" y="1950"/>
                <a:ext cx="200" cy="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>
                    <a:solidFill>
                      <a:srgbClr val="000000"/>
                    </a:solidFill>
                  </a:rPr>
                  <a:t>C99</a:t>
                </a:r>
              </a:p>
            </p:txBody>
          </p:sp>
          <p:sp>
            <p:nvSpPr>
              <p:cNvPr id="29731" name="Text Box 12"/>
              <p:cNvSpPr txBox="1">
                <a:spLocks noChangeArrowheads="1"/>
              </p:cNvSpPr>
              <p:nvPr/>
            </p:nvSpPr>
            <p:spPr bwMode="auto">
              <a:xfrm>
                <a:off x="4784" y="1983"/>
                <a:ext cx="66" cy="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>
                    <a:solidFill>
                      <a:srgbClr val="000000"/>
                    </a:solidFill>
                  </a:rPr>
                  <a:t> </a:t>
                </a:r>
              </a:p>
            </p:txBody>
          </p:sp>
          <p:sp>
            <p:nvSpPr>
              <p:cNvPr id="29732" name="Line 13"/>
              <p:cNvSpPr>
                <a:spLocks noChangeShapeType="1"/>
              </p:cNvSpPr>
              <p:nvPr/>
            </p:nvSpPr>
            <p:spPr bwMode="auto">
              <a:xfrm>
                <a:off x="4388" y="2195"/>
                <a:ext cx="0" cy="24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33" name="Rectangle 14"/>
              <p:cNvSpPr>
                <a:spLocks noChangeArrowheads="1"/>
              </p:cNvSpPr>
              <p:nvPr/>
            </p:nvSpPr>
            <p:spPr bwMode="auto">
              <a:xfrm>
                <a:off x="4122" y="2532"/>
                <a:ext cx="264" cy="144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sp>
          <p:nvSpPr>
            <p:cNvPr id="29706" name="Text Box 15"/>
            <p:cNvSpPr txBox="1">
              <a:spLocks noChangeArrowheads="1"/>
            </p:cNvSpPr>
            <p:nvPr/>
          </p:nvSpPr>
          <p:spPr bwMode="auto">
            <a:xfrm>
              <a:off x="1402" y="2019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b="1">
                <a:solidFill>
                  <a:srgbClr val="000000"/>
                </a:solidFill>
              </a:endParaRPr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778" y="1390"/>
              <a:ext cx="3696" cy="685"/>
              <a:chOff x="1944" y="1248"/>
              <a:chExt cx="1890" cy="528"/>
            </a:xfrm>
          </p:grpSpPr>
          <p:sp>
            <p:nvSpPr>
              <p:cNvPr id="29719" name="Rectangle 17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20" name="Rectangle 18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29721" name="Rectangle 19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22" name="Line 20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23" name="Line 21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708" name="Text Box 22"/>
            <p:cNvSpPr txBox="1">
              <a:spLocks noChangeArrowheads="1"/>
            </p:cNvSpPr>
            <p:nvPr/>
          </p:nvSpPr>
          <p:spPr bwMode="auto">
            <a:xfrm>
              <a:off x="3514" y="1228"/>
              <a:ext cx="49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rgbClr val="000000"/>
                  </a:solidFill>
                </a:rPr>
                <a:t>TMD</a:t>
              </a:r>
            </a:p>
          </p:txBody>
        </p:sp>
        <p:sp>
          <p:nvSpPr>
            <p:cNvPr id="29709" name="Text Box 23"/>
            <p:cNvSpPr txBox="1">
              <a:spLocks noChangeArrowheads="1"/>
            </p:cNvSpPr>
            <p:nvPr/>
          </p:nvSpPr>
          <p:spPr bwMode="auto">
            <a:xfrm>
              <a:off x="528" y="1153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APP</a:t>
              </a:r>
            </a:p>
          </p:txBody>
        </p:sp>
        <p:sp>
          <p:nvSpPr>
            <p:cNvPr id="29710" name="Line 24"/>
            <p:cNvSpPr>
              <a:spLocks noChangeShapeType="1"/>
            </p:cNvSpPr>
            <p:nvPr/>
          </p:nvSpPr>
          <p:spPr bwMode="auto">
            <a:xfrm>
              <a:off x="2698" y="1115"/>
              <a:ext cx="28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1" name="Line 25"/>
            <p:cNvSpPr>
              <a:spLocks noChangeShapeType="1"/>
            </p:cNvSpPr>
            <p:nvPr/>
          </p:nvSpPr>
          <p:spPr bwMode="auto">
            <a:xfrm flipV="1">
              <a:off x="3754" y="1067"/>
              <a:ext cx="432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2" name="Text Box 26"/>
            <p:cNvSpPr txBox="1">
              <a:spLocks noChangeArrowheads="1"/>
            </p:cNvSpPr>
            <p:nvPr/>
          </p:nvSpPr>
          <p:spPr bwMode="auto">
            <a:xfrm>
              <a:off x="2266" y="866"/>
              <a:ext cx="11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Symbol" charset="2"/>
                </a:rPr>
                <a:t>!!!b-</a:t>
              </a:r>
              <a:r>
                <a:rPr lang="en-US" sz="1800" b="1">
                  <a:solidFill>
                    <a:srgbClr val="000000"/>
                  </a:solidFill>
                </a:rPr>
                <a:t>secretase!!!</a:t>
              </a:r>
            </a:p>
          </p:txBody>
        </p:sp>
        <p:sp>
          <p:nvSpPr>
            <p:cNvPr id="29713" name="Text Box 27"/>
            <p:cNvSpPr txBox="1">
              <a:spLocks noChangeArrowheads="1"/>
            </p:cNvSpPr>
            <p:nvPr/>
          </p:nvSpPr>
          <p:spPr bwMode="auto">
            <a:xfrm>
              <a:off x="3966" y="881"/>
              <a:ext cx="10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Symbol" charset="2"/>
                </a:rPr>
                <a:t>!!!g-</a:t>
              </a:r>
              <a:r>
                <a:rPr lang="en-US" sz="1800" b="1">
                  <a:solidFill>
                    <a:srgbClr val="000000"/>
                  </a:solidFill>
                </a:rPr>
                <a:t>secretase!!!</a:t>
              </a:r>
            </a:p>
          </p:txBody>
        </p:sp>
        <p:sp>
          <p:nvSpPr>
            <p:cNvPr id="29714" name="Text Box 28"/>
            <p:cNvSpPr txBox="1">
              <a:spLocks noChangeArrowheads="1"/>
            </p:cNvSpPr>
            <p:nvPr/>
          </p:nvSpPr>
          <p:spPr bwMode="auto">
            <a:xfrm>
              <a:off x="1296" y="201"/>
              <a:ext cx="334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solidFill>
                    <a:srgbClr val="FF0000"/>
                  </a:solidFill>
                </a:rPr>
                <a:t>Amyloidogenic processing of APP</a:t>
              </a:r>
            </a:p>
          </p:txBody>
        </p:sp>
        <p:sp>
          <p:nvSpPr>
            <p:cNvPr id="29715" name="Text Box 29"/>
            <p:cNvSpPr txBox="1">
              <a:spLocks noChangeArrowheads="1"/>
            </p:cNvSpPr>
            <p:nvPr/>
          </p:nvSpPr>
          <p:spPr bwMode="auto">
            <a:xfrm>
              <a:off x="672" y="2019"/>
              <a:ext cx="364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NH</a:t>
              </a:r>
              <a:r>
                <a:rPr lang="en-US" sz="1700" b="1" baseline="-25000"/>
                <a:t>2</a:t>
              </a:r>
              <a:endParaRPr lang="en-US" sz="1700" b="1"/>
            </a:p>
          </p:txBody>
        </p:sp>
        <p:sp>
          <p:nvSpPr>
            <p:cNvPr id="29716" name="Text Box 30"/>
            <p:cNvSpPr txBox="1">
              <a:spLocks noChangeArrowheads="1"/>
            </p:cNvSpPr>
            <p:nvPr/>
          </p:nvSpPr>
          <p:spPr bwMode="auto">
            <a:xfrm>
              <a:off x="4200" y="2038"/>
              <a:ext cx="532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COOH</a:t>
              </a:r>
            </a:p>
          </p:txBody>
        </p:sp>
        <p:sp>
          <p:nvSpPr>
            <p:cNvPr id="29717" name="Text Box 31"/>
            <p:cNvSpPr txBox="1">
              <a:spLocks noChangeArrowheads="1"/>
            </p:cNvSpPr>
            <p:nvPr/>
          </p:nvSpPr>
          <p:spPr bwMode="auto">
            <a:xfrm>
              <a:off x="4224" y="2940"/>
              <a:ext cx="532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COOH</a:t>
              </a:r>
            </a:p>
          </p:txBody>
        </p:sp>
        <p:sp>
          <p:nvSpPr>
            <p:cNvPr id="29718" name="Text Box 32"/>
            <p:cNvSpPr txBox="1">
              <a:spLocks noChangeArrowheads="1"/>
            </p:cNvSpPr>
            <p:nvPr/>
          </p:nvSpPr>
          <p:spPr bwMode="auto">
            <a:xfrm>
              <a:off x="1512" y="2988"/>
              <a:ext cx="364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NH</a:t>
              </a:r>
              <a:r>
                <a:rPr lang="en-US" sz="1700" b="1" baseline="-25000"/>
                <a:t>2</a:t>
              </a:r>
              <a:endParaRPr lang="en-US" sz="1700" b="1"/>
            </a:p>
          </p:txBody>
        </p:sp>
      </p:grpSp>
      <p:sp>
        <p:nvSpPr>
          <p:cNvPr id="29699" name="Rectangle 45"/>
          <p:cNvSpPr>
            <a:spLocks noChangeArrowheads="1"/>
          </p:cNvSpPr>
          <p:nvPr/>
        </p:nvSpPr>
        <p:spPr bwMode="auto">
          <a:xfrm>
            <a:off x="3295650" y="2406650"/>
            <a:ext cx="15049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K670M/N671L</a:t>
            </a:r>
          </a:p>
        </p:txBody>
      </p:sp>
      <p:sp>
        <p:nvSpPr>
          <p:cNvPr id="29700" name="Rectangle 46"/>
          <p:cNvSpPr>
            <a:spLocks noChangeArrowheads="1"/>
          </p:cNvSpPr>
          <p:nvPr/>
        </p:nvSpPr>
        <p:spPr bwMode="auto">
          <a:xfrm>
            <a:off x="5980113" y="2411413"/>
            <a:ext cx="6492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V717I</a:t>
            </a:r>
          </a:p>
        </p:txBody>
      </p:sp>
      <p:sp>
        <p:nvSpPr>
          <p:cNvPr id="29701" name="Rectangle 49"/>
          <p:cNvSpPr>
            <a:spLocks noChangeArrowheads="1"/>
          </p:cNvSpPr>
          <p:nvPr/>
        </p:nvSpPr>
        <p:spPr bwMode="auto">
          <a:xfrm>
            <a:off x="5311775" y="2686050"/>
            <a:ext cx="7080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E693G</a:t>
            </a:r>
          </a:p>
        </p:txBody>
      </p:sp>
      <p:sp>
        <p:nvSpPr>
          <p:cNvPr id="29702" name="AutoShape 51"/>
          <p:cNvSpPr>
            <a:spLocks noChangeArrowheads="1"/>
          </p:cNvSpPr>
          <p:nvPr/>
        </p:nvSpPr>
        <p:spPr bwMode="auto">
          <a:xfrm>
            <a:off x="5029200" y="5791200"/>
            <a:ext cx="533400" cy="685800"/>
          </a:xfrm>
          <a:prstGeom prst="upArrow">
            <a:avLst>
              <a:gd name="adj1" fmla="val 50000"/>
              <a:gd name="adj2" fmla="val 3214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3" name="AutoShape 53"/>
          <p:cNvSpPr>
            <a:spLocks noChangeArrowheads="1"/>
          </p:cNvSpPr>
          <p:nvPr/>
        </p:nvSpPr>
        <p:spPr bwMode="auto">
          <a:xfrm>
            <a:off x="7010400" y="5791200"/>
            <a:ext cx="533400" cy="685800"/>
          </a:xfrm>
          <a:prstGeom prst="upArrow">
            <a:avLst>
              <a:gd name="adj1" fmla="val 50000"/>
              <a:gd name="adj2" fmla="val 3214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500" y="1714500"/>
            <a:ext cx="30353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extBox 2"/>
          <p:cNvSpPr txBox="1">
            <a:spLocks noChangeArrowheads="1"/>
          </p:cNvSpPr>
          <p:nvPr/>
        </p:nvSpPr>
        <p:spPr bwMode="auto">
          <a:xfrm>
            <a:off x="2184400" y="4267200"/>
            <a:ext cx="887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46 y DS</a:t>
            </a:r>
          </a:p>
        </p:txBody>
      </p:sp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1765300" y="4597400"/>
            <a:ext cx="174783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(Lott and Dierssen, 2010)</a:t>
            </a:r>
          </a:p>
        </p:txBody>
      </p:sp>
      <p:pic>
        <p:nvPicPr>
          <p:cNvPr id="3072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6200" y="1714500"/>
            <a:ext cx="3255963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5156200" y="4584700"/>
            <a:ext cx="32813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300"/>
              <a:t>http://www.hcplive.com/articles/Alzheimers</a:t>
            </a:r>
          </a:p>
        </p:txBody>
      </p:sp>
      <p:sp>
        <p:nvSpPr>
          <p:cNvPr id="30727" name="TextBox 6"/>
          <p:cNvSpPr txBox="1">
            <a:spLocks noChangeArrowheads="1"/>
          </p:cNvSpPr>
          <p:nvPr/>
        </p:nvSpPr>
        <p:spPr bwMode="auto">
          <a:xfrm>
            <a:off x="774700" y="5292725"/>
            <a:ext cx="81915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/>
              <a:t>-</a:t>
            </a:r>
            <a:r>
              <a:rPr lang="en-US" sz="2200" b="1"/>
              <a:t>Promoter mutations that increase APP expression are associated with Alzheimer disease (Thenus et al., 2006).</a:t>
            </a:r>
          </a:p>
          <a:p>
            <a:endParaRPr lang="en-US" sz="2200"/>
          </a:p>
        </p:txBody>
      </p:sp>
      <p:sp>
        <p:nvSpPr>
          <p:cNvPr id="30728" name="TextBox 7"/>
          <p:cNvSpPr txBox="1">
            <a:spLocks noChangeArrowheads="1"/>
          </p:cNvSpPr>
          <p:nvPr/>
        </p:nvSpPr>
        <p:spPr bwMode="auto">
          <a:xfrm>
            <a:off x="769938" y="279400"/>
            <a:ext cx="8008937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Trisomy of Chromosome 21, Down Syndrome</a:t>
            </a:r>
          </a:p>
          <a:p>
            <a:pPr algn="ctr"/>
            <a:r>
              <a:rPr lang="en-US" sz="2200" b="1">
                <a:solidFill>
                  <a:srgbClr val="000090"/>
                </a:solidFill>
              </a:rPr>
              <a:t>The higher the levels of APP, the more the A</a:t>
            </a:r>
            <a:r>
              <a:rPr lang="en-US" sz="2200" b="1">
                <a:solidFill>
                  <a:srgbClr val="000090"/>
                </a:solidFill>
                <a:latin typeface="Symbol" charset="2"/>
                <a:ea typeface="Symbol" charset="2"/>
                <a:cs typeface="Symbol" charset="2"/>
              </a:rPr>
              <a:t>b </a:t>
            </a:r>
            <a:r>
              <a:rPr lang="en-US" sz="2200" b="1">
                <a:solidFill>
                  <a:srgbClr val="000090"/>
                </a:solidFill>
              </a:rPr>
              <a:t>and AD pathology</a:t>
            </a:r>
          </a:p>
        </p:txBody>
      </p: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2819400" y="1306513"/>
            <a:ext cx="28813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A</a:t>
            </a:r>
            <a:r>
              <a:rPr lang="en-US" b="1">
                <a:solidFill>
                  <a:srgbClr val="0000FF"/>
                </a:solidFill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b="1">
                <a:solidFill>
                  <a:srgbClr val="0000FF"/>
                </a:solidFill>
              </a:rPr>
              <a:t> positive amyloid plaques </a:t>
            </a:r>
          </a:p>
        </p:txBody>
      </p:sp>
      <p:sp>
        <p:nvSpPr>
          <p:cNvPr id="30730" name="TextBox 9"/>
          <p:cNvSpPr txBox="1">
            <a:spLocks noChangeArrowheads="1"/>
          </p:cNvSpPr>
          <p:nvPr/>
        </p:nvSpPr>
        <p:spPr bwMode="auto">
          <a:xfrm>
            <a:off x="5967413" y="4267200"/>
            <a:ext cx="17653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Human AD brain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9"/>
          <p:cNvSpPr txBox="1">
            <a:spLocks noChangeArrowheads="1"/>
          </p:cNvSpPr>
          <p:nvPr/>
        </p:nvSpPr>
        <p:spPr bwMode="auto">
          <a:xfrm>
            <a:off x="609600" y="1322388"/>
            <a:ext cx="35687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 is a PROGRESSIVE IRREVERSIBLE neurodegenerative disease, for which there is no effective treatment yet</a:t>
            </a:r>
          </a:p>
          <a:p>
            <a:endParaRPr lang="en-US" sz="1600" b="1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b="1">
                <a:latin typeface="Arial" charset="0"/>
                <a:ea typeface="Arial" charset="0"/>
                <a:cs typeface="Arial" charset="0"/>
              </a:rPr>
              <a:t>Epidemiology </a:t>
            </a:r>
          </a:p>
          <a:p>
            <a:r>
              <a:rPr lang="en-US" sz="1600">
                <a:latin typeface="Arial" charset="0"/>
                <a:ea typeface="Arial" charset="0"/>
                <a:cs typeface="Arial" charset="0"/>
              </a:rPr>
              <a:t>1-</a:t>
            </a:r>
            <a:r>
              <a:rPr lang="en-US" sz="1600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</a:t>
            </a:r>
            <a:r>
              <a:rPr lang="en-US" sz="1600">
                <a:latin typeface="Arial" charset="0"/>
                <a:ea typeface="Arial" charset="0"/>
                <a:cs typeface="Arial" charset="0"/>
              </a:rPr>
              <a:t> is the most common form of </a:t>
            </a:r>
            <a:r>
              <a:rPr lang="en-US" sz="1600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dementia</a:t>
            </a:r>
            <a:r>
              <a:rPr lang="en-US" sz="1600">
                <a:latin typeface="Arial" charset="0"/>
                <a:ea typeface="Arial" charset="0"/>
                <a:cs typeface="Arial" charset="0"/>
              </a:rPr>
              <a:t>, accounting for &gt;60% of  all the cases.</a:t>
            </a:r>
          </a:p>
          <a:p>
            <a:endParaRPr lang="en-US" sz="160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>
                <a:latin typeface="Arial" charset="0"/>
                <a:ea typeface="Arial" charset="0"/>
                <a:cs typeface="Arial" charset="0"/>
              </a:rPr>
              <a:t>2-</a:t>
            </a:r>
            <a:r>
              <a:rPr lang="en-US" sz="1600" b="1" u="sng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Most of the cases of AD </a:t>
            </a:r>
            <a:r>
              <a:rPr lang="en-US" sz="1600" b="1" i="1" u="sng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ARE SPORADIC</a:t>
            </a:r>
            <a:r>
              <a:rPr lang="en-US" sz="1600" b="1" u="sng"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sz="1600">
                <a:latin typeface="Arial" charset="0"/>
                <a:ea typeface="Arial" charset="0"/>
                <a:cs typeface="Arial" charset="0"/>
              </a:rPr>
              <a:t> The prevalence of inherited forms of AD is &lt;0.1%.</a:t>
            </a:r>
          </a:p>
          <a:p>
            <a:endParaRPr lang="en-US" sz="160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>
                <a:latin typeface="Arial" charset="0"/>
                <a:ea typeface="Arial" charset="0"/>
                <a:cs typeface="Arial" charset="0"/>
              </a:rPr>
              <a:t>3-</a:t>
            </a:r>
            <a:r>
              <a:rPr lang="en-US" sz="1600" b="1" u="sng">
                <a:latin typeface="Arial" charset="0"/>
                <a:ea typeface="Arial" charset="0"/>
                <a:cs typeface="Arial" charset="0"/>
              </a:rPr>
              <a:t>Risk factors for sporadic AD:</a:t>
            </a:r>
          </a:p>
          <a:p>
            <a:r>
              <a:rPr lang="en-US" sz="1600">
                <a:latin typeface="Arial" charset="0"/>
                <a:ea typeface="Arial" charset="0"/>
                <a:cs typeface="Arial" charset="0"/>
              </a:rPr>
              <a:t>-aging, head injuries, hormonal changes, vascular diseases, inflammation, ApoE e4 allele polymorphism, exposure to metals, like Cu</a:t>
            </a:r>
            <a:r>
              <a:rPr lang="en-US" sz="1600" baseline="30000">
                <a:latin typeface="Arial" charset="0"/>
                <a:ea typeface="Arial" charset="0"/>
                <a:cs typeface="Arial" charset="0"/>
              </a:rPr>
              <a:t>++</a:t>
            </a:r>
            <a:r>
              <a:rPr lang="en-US" sz="1600">
                <a:latin typeface="Arial" charset="0"/>
                <a:ea typeface="Arial" charset="0"/>
                <a:cs typeface="Arial" charset="0"/>
              </a:rPr>
              <a:t> and Zn</a:t>
            </a:r>
            <a:r>
              <a:rPr lang="en-US" sz="1600" baseline="30000">
                <a:latin typeface="Arial" charset="0"/>
                <a:ea typeface="Arial" charset="0"/>
                <a:cs typeface="Arial" charset="0"/>
              </a:rPr>
              <a:t>++</a:t>
            </a:r>
          </a:p>
          <a:p>
            <a:endParaRPr lang="en-US" sz="1600" b="1" baseline="30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315" name="Text Box 30"/>
          <p:cNvSpPr txBox="1">
            <a:spLocks noChangeArrowheads="1"/>
          </p:cNvSpPr>
          <p:nvPr/>
        </p:nvSpPr>
        <p:spPr bwMode="auto">
          <a:xfrm>
            <a:off x="2667000" y="166688"/>
            <a:ext cx="36179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Alzheimer’s disease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4532313" y="990600"/>
            <a:ext cx="4114800" cy="6300788"/>
            <a:chOff x="4531519" y="990600"/>
            <a:chExt cx="4116387" cy="6301523"/>
          </a:xfrm>
        </p:grpSpPr>
        <p:sp>
          <p:nvSpPr>
            <p:cNvPr id="13317" name="TextBox 4"/>
            <p:cNvSpPr txBox="1">
              <a:spLocks noChangeArrowheads="1"/>
            </p:cNvSpPr>
            <p:nvPr/>
          </p:nvSpPr>
          <p:spPr bwMode="auto">
            <a:xfrm>
              <a:off x="4953000" y="990600"/>
              <a:ext cx="296051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Numbers about AD</a:t>
              </a:r>
            </a:p>
          </p:txBody>
        </p:sp>
        <p:sp>
          <p:nvSpPr>
            <p:cNvPr id="13318" name="TextBox 5"/>
            <p:cNvSpPr txBox="1">
              <a:spLocks noChangeArrowheads="1"/>
            </p:cNvSpPr>
            <p:nvPr/>
          </p:nvSpPr>
          <p:spPr bwMode="auto">
            <a:xfrm>
              <a:off x="4531519" y="1536700"/>
              <a:ext cx="4116387" cy="57554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latin typeface="Arial" charset="0"/>
                  <a:ea typeface="Arial" charset="0"/>
                  <a:cs typeface="Arial" charset="0"/>
                </a:rPr>
                <a:t>Increased life expectancy, more AD patients</a:t>
              </a:r>
            </a:p>
            <a:p>
              <a:endParaRPr lang="en-US" sz="1600" b="1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sz="1600" b="1">
                  <a:latin typeface="Arial" charset="0"/>
                  <a:ea typeface="Arial" charset="0"/>
                  <a:cs typeface="Arial" charset="0"/>
                </a:rPr>
                <a:t>Worldwide:</a:t>
              </a:r>
            </a:p>
            <a:p>
              <a:r>
                <a:rPr lang="en-US" sz="1600" b="1">
                  <a:latin typeface="Arial" charset="0"/>
                  <a:ea typeface="Arial" charset="0"/>
                  <a:cs typeface="Arial" charset="0"/>
                </a:rPr>
                <a:t>2001: 24 million. Expected to double in 20 years</a:t>
              </a:r>
            </a:p>
            <a:p>
              <a:endParaRPr lang="en-US" sz="1600" b="1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sz="1600" b="1">
                  <a:latin typeface="Arial" charset="0"/>
                  <a:ea typeface="Arial" charset="0"/>
                  <a:cs typeface="Arial" charset="0"/>
                </a:rPr>
                <a:t>2040: 81 million</a:t>
              </a:r>
            </a:p>
            <a:p>
              <a:endParaRPr lang="en-US" sz="1600" b="1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sz="1600" b="1">
                  <a:latin typeface="Arial" charset="0"/>
                  <a:ea typeface="Arial" charset="0"/>
                  <a:cs typeface="Arial" charset="0"/>
                </a:rPr>
                <a:t>U.S.:</a:t>
              </a:r>
            </a:p>
            <a:p>
              <a:r>
                <a:rPr lang="en-US" sz="1600" b="1">
                  <a:latin typeface="Arial" charset="0"/>
                  <a:ea typeface="Arial" charset="0"/>
                  <a:cs typeface="Arial" charset="0"/>
                </a:rPr>
                <a:t>2011: &gt; 5 million AD patients, 10 million caregivers</a:t>
              </a:r>
            </a:p>
            <a:p>
              <a:r>
                <a:rPr lang="en-US" sz="1600" b="1">
                  <a:latin typeface="Arial" charset="0"/>
                  <a:ea typeface="Arial" charset="0"/>
                  <a:cs typeface="Arial" charset="0"/>
                </a:rPr>
                <a:t>U.S. government spends ~ $200 billion/year</a:t>
              </a:r>
            </a:p>
            <a:p>
              <a:endParaRPr lang="en-US" sz="1600" b="1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sz="1600" b="1">
                  <a:latin typeface="Arial" charset="0"/>
                  <a:ea typeface="Arial" charset="0"/>
                  <a:cs typeface="Arial" charset="0"/>
                </a:rPr>
                <a:t>Projection for U.S. only 2040:</a:t>
              </a:r>
            </a:p>
            <a:p>
              <a:r>
                <a:rPr lang="en-US" sz="1600" b="1">
                  <a:latin typeface="Arial" charset="0"/>
                  <a:ea typeface="Arial" charset="0"/>
                  <a:cs typeface="Arial" charset="0"/>
                </a:rPr>
                <a:t>11.5 million AD patients, 23 million caregivers; &gt; 400 billion/year</a:t>
              </a:r>
            </a:p>
            <a:p>
              <a:endParaRPr lang="en-US" sz="1600" b="1">
                <a:latin typeface="Arial" charset="0"/>
                <a:ea typeface="Arial" charset="0"/>
                <a:cs typeface="Arial" charset="0"/>
              </a:endParaRPr>
            </a:p>
            <a:p>
              <a:endParaRPr lang="en-US" sz="1600" b="1">
                <a:latin typeface="Arial" charset="0"/>
                <a:ea typeface="Arial" charset="0"/>
                <a:cs typeface="Arial" charset="0"/>
              </a:endParaRPr>
            </a:p>
            <a:p>
              <a:endParaRPr lang="en-US" sz="1600" b="1">
                <a:latin typeface="Arial" charset="0"/>
                <a:ea typeface="Arial" charset="0"/>
                <a:cs typeface="Arial" charset="0"/>
              </a:endParaRPr>
            </a:p>
            <a:p>
              <a:endParaRPr lang="en-US" sz="1600" b="1">
                <a:latin typeface="Arial" charset="0"/>
                <a:ea typeface="Arial" charset="0"/>
                <a:cs typeface="Arial" charset="0"/>
              </a:endParaRPr>
            </a:p>
            <a:p>
              <a:endParaRPr lang="en-US" sz="1600" b="1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514600" y="228600"/>
            <a:ext cx="3989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Mutations on Presenilins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52400" y="1355725"/>
            <a:ext cx="8702675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PS1 (on chromosome 14) PS2 (on chromosome 1) are ~450 aa long aspartyl proteases comprised of  7- to 8- transmembrane spanning domains. They are the catalytic part of a tetrameric protein complex called </a:t>
            </a:r>
            <a:r>
              <a:rPr lang="en-US">
                <a:latin typeface="Symbol" charset="2"/>
              </a:rPr>
              <a:t>g</a:t>
            </a:r>
            <a:r>
              <a:rPr lang="en-US"/>
              <a:t>-secretase, able to cleave APP at the end of the sequence for </a:t>
            </a:r>
            <a:r>
              <a:rPr lang="en-US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/>
              <a:t>-Amyloid peptides, generating </a:t>
            </a:r>
            <a:r>
              <a:rPr lang="en-US">
                <a:latin typeface="Symbol" charset="2"/>
              </a:rPr>
              <a:t>b</a:t>
            </a:r>
            <a:r>
              <a:rPr lang="en-US"/>
              <a:t>-Amyloid species.</a:t>
            </a:r>
          </a:p>
          <a:p>
            <a:endParaRPr lang="en-US"/>
          </a:p>
          <a:p>
            <a:r>
              <a:rPr lang="en-US"/>
              <a:t>More than 70 mutations on PS1 gene account for inherited AD.</a:t>
            </a:r>
          </a:p>
          <a:p>
            <a:endParaRPr lang="en-US"/>
          </a:p>
          <a:p>
            <a:r>
              <a:rPr lang="en-US"/>
              <a:t>Two mutations on PS2 gene account for inherited AD.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19200"/>
            <a:ext cx="7918450" cy="530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6783388" y="6553200"/>
            <a:ext cx="1990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Hardy and Selkoe, 2002</a:t>
            </a:r>
          </a:p>
        </p:txBody>
      </p:sp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2846388" y="304800"/>
            <a:ext cx="39354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PS1 mutations  and 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/>
          <p:cNvSpPr txBox="1">
            <a:spLocks noChangeArrowheads="1"/>
          </p:cNvSpPr>
          <p:nvPr/>
        </p:nvSpPr>
        <p:spPr bwMode="auto">
          <a:xfrm>
            <a:off x="931863" y="4297363"/>
            <a:ext cx="1062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s</a:t>
            </a:r>
            <a:r>
              <a:rPr lang="en-US" b="1">
                <a:solidFill>
                  <a:srgbClr val="000000"/>
                </a:solidFill>
                <a:latin typeface="Symbol" charset="2"/>
              </a:rPr>
              <a:t>b</a:t>
            </a:r>
            <a:r>
              <a:rPr lang="en-US" b="1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33795" name="Rectangle 5"/>
          <p:cNvSpPr>
            <a:spLocks noChangeArrowheads="1"/>
          </p:cNvSpPr>
          <p:nvPr/>
        </p:nvSpPr>
        <p:spPr bwMode="auto">
          <a:xfrm>
            <a:off x="5735638" y="4227513"/>
            <a:ext cx="938212" cy="434975"/>
          </a:xfrm>
          <a:prstGeom prst="rect">
            <a:avLst/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33796" name="Rectangle 6"/>
          <p:cNvSpPr>
            <a:spLocks noChangeArrowheads="1"/>
          </p:cNvSpPr>
          <p:nvPr/>
        </p:nvSpPr>
        <p:spPr bwMode="auto">
          <a:xfrm>
            <a:off x="6673850" y="4227513"/>
            <a:ext cx="936625" cy="434975"/>
          </a:xfrm>
          <a:prstGeom prst="rect">
            <a:avLst/>
          </a:prstGeom>
          <a:solidFill>
            <a:srgbClr val="339966"/>
          </a:solidFill>
          <a:ln w="9525">
            <a:solidFill>
              <a:srgbClr val="339966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7" name="Rectangle 7"/>
          <p:cNvSpPr>
            <a:spLocks noChangeArrowheads="1"/>
          </p:cNvSpPr>
          <p:nvPr/>
        </p:nvSpPr>
        <p:spPr bwMode="auto">
          <a:xfrm>
            <a:off x="2389188" y="4227513"/>
            <a:ext cx="3005137" cy="434975"/>
          </a:xfrm>
          <a:prstGeom prst="rect">
            <a:avLst/>
          </a:prstGeom>
          <a:solidFill>
            <a:srgbClr val="000099"/>
          </a:solidFill>
          <a:ln w="9525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8" name="Text Box 8"/>
          <p:cNvSpPr txBox="1">
            <a:spLocks noChangeArrowheads="1"/>
          </p:cNvSpPr>
          <p:nvPr/>
        </p:nvSpPr>
        <p:spPr bwMode="auto">
          <a:xfrm>
            <a:off x="6588125" y="5942013"/>
            <a:ext cx="57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rgbClr val="000000"/>
                </a:solidFill>
              </a:rPr>
              <a:t>A</a:t>
            </a:r>
            <a:r>
              <a:rPr lang="en-US" b="1">
                <a:solidFill>
                  <a:srgbClr val="000000"/>
                </a:solidFill>
                <a:latin typeface="Symbol" charset="2"/>
              </a:rPr>
              <a:t>b</a:t>
            </a:r>
          </a:p>
        </p:txBody>
      </p:sp>
      <p:sp>
        <p:nvSpPr>
          <p:cNvPr id="33799" name="Text Box 9"/>
          <p:cNvSpPr txBox="1">
            <a:spLocks noChangeArrowheads="1"/>
          </p:cNvSpPr>
          <p:nvPr/>
        </p:nvSpPr>
        <p:spPr bwMode="auto">
          <a:xfrm>
            <a:off x="5724525" y="3532188"/>
            <a:ext cx="1311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000000"/>
                </a:solidFill>
                <a:latin typeface="Symbol" charset="2"/>
              </a:rPr>
              <a:t>b-</a:t>
            </a:r>
            <a:r>
              <a:rPr lang="en-US" sz="1800" b="1">
                <a:solidFill>
                  <a:srgbClr val="000000"/>
                </a:solidFill>
              </a:rPr>
              <a:t>secretase</a:t>
            </a:r>
          </a:p>
        </p:txBody>
      </p:sp>
      <p:sp>
        <p:nvSpPr>
          <p:cNvPr id="33800" name="Text Box 10"/>
          <p:cNvSpPr txBox="1">
            <a:spLocks noChangeArrowheads="1"/>
          </p:cNvSpPr>
          <p:nvPr/>
        </p:nvSpPr>
        <p:spPr bwMode="auto">
          <a:xfrm>
            <a:off x="3352800" y="5000625"/>
            <a:ext cx="318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AD110F"/>
                </a:solidFill>
                <a:latin typeface="Symbol" charset="2"/>
              </a:rPr>
              <a:t>g-</a:t>
            </a:r>
            <a:r>
              <a:rPr lang="en-US" b="1">
                <a:solidFill>
                  <a:srgbClr val="AD110F"/>
                </a:solidFill>
              </a:rPr>
              <a:t>secretase/mutantPS1</a:t>
            </a:r>
          </a:p>
        </p:txBody>
      </p:sp>
      <p:sp>
        <p:nvSpPr>
          <p:cNvPr id="33801" name="Text Box 11"/>
          <p:cNvSpPr txBox="1">
            <a:spLocks noChangeArrowheads="1"/>
          </p:cNvSpPr>
          <p:nvPr/>
        </p:nvSpPr>
        <p:spPr bwMode="auto">
          <a:xfrm>
            <a:off x="7561263" y="4213225"/>
            <a:ext cx="70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C99</a:t>
            </a:r>
          </a:p>
        </p:txBody>
      </p:sp>
      <p:sp>
        <p:nvSpPr>
          <p:cNvPr id="33802" name="Text Box 12"/>
          <p:cNvSpPr txBox="1">
            <a:spLocks noChangeArrowheads="1"/>
          </p:cNvSpPr>
          <p:nvPr/>
        </p:nvSpPr>
        <p:spPr bwMode="auto">
          <a:xfrm>
            <a:off x="8086725" y="4313238"/>
            <a:ext cx="234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3803" name="Line 13"/>
          <p:cNvSpPr>
            <a:spLocks noChangeShapeType="1"/>
          </p:cNvSpPr>
          <p:nvPr/>
        </p:nvSpPr>
        <p:spPr bwMode="auto">
          <a:xfrm>
            <a:off x="6680200" y="4951413"/>
            <a:ext cx="0" cy="7254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4" name="Rectangle 14"/>
          <p:cNvSpPr>
            <a:spLocks noChangeArrowheads="1"/>
          </p:cNvSpPr>
          <p:nvPr/>
        </p:nvSpPr>
        <p:spPr bwMode="auto">
          <a:xfrm>
            <a:off x="5735638" y="5967413"/>
            <a:ext cx="938212" cy="433387"/>
          </a:xfrm>
          <a:prstGeom prst="rect">
            <a:avLst/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33805" name="Text Box 15"/>
          <p:cNvSpPr txBox="1">
            <a:spLocks noChangeArrowheads="1"/>
          </p:cNvSpPr>
          <p:nvPr/>
        </p:nvSpPr>
        <p:spPr bwMode="auto">
          <a:xfrm>
            <a:off x="2225675" y="32051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000000"/>
              </a:solidFill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235075" y="2206625"/>
            <a:ext cx="5867400" cy="1087438"/>
            <a:chOff x="1944" y="1248"/>
            <a:chExt cx="1890" cy="528"/>
          </a:xfrm>
        </p:grpSpPr>
        <p:sp>
          <p:nvSpPr>
            <p:cNvPr id="33821" name="Rectangle 17"/>
            <p:cNvSpPr>
              <a:spLocks noChangeArrowheads="1"/>
            </p:cNvSpPr>
            <p:nvPr/>
          </p:nvSpPr>
          <p:spPr bwMode="auto">
            <a:xfrm>
              <a:off x="1944" y="1479"/>
              <a:ext cx="1134" cy="192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22" name="Rectangle 18"/>
            <p:cNvSpPr>
              <a:spLocks noChangeArrowheads="1"/>
            </p:cNvSpPr>
            <p:nvPr/>
          </p:nvSpPr>
          <p:spPr bwMode="auto">
            <a:xfrm>
              <a:off x="3078" y="1479"/>
              <a:ext cx="378" cy="192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</a:endParaRPr>
            </a:p>
          </p:txBody>
        </p:sp>
        <p:sp>
          <p:nvSpPr>
            <p:cNvPr id="33823" name="Rectangle 19"/>
            <p:cNvSpPr>
              <a:spLocks noChangeArrowheads="1"/>
            </p:cNvSpPr>
            <p:nvPr/>
          </p:nvSpPr>
          <p:spPr bwMode="auto">
            <a:xfrm>
              <a:off x="3456" y="1479"/>
              <a:ext cx="378" cy="192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24" name="Line 20"/>
            <p:cNvSpPr>
              <a:spLocks noChangeShapeType="1"/>
            </p:cNvSpPr>
            <p:nvPr/>
          </p:nvSpPr>
          <p:spPr bwMode="auto">
            <a:xfrm>
              <a:off x="3276" y="1248"/>
              <a:ext cx="0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25" name="Line 21"/>
            <p:cNvSpPr>
              <a:spLocks noChangeShapeType="1"/>
            </p:cNvSpPr>
            <p:nvPr/>
          </p:nvSpPr>
          <p:spPr bwMode="auto">
            <a:xfrm>
              <a:off x="3612" y="1248"/>
              <a:ext cx="0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807" name="Text Box 22"/>
          <p:cNvSpPr txBox="1">
            <a:spLocks noChangeArrowheads="1"/>
          </p:cNvSpPr>
          <p:nvPr/>
        </p:nvSpPr>
        <p:spPr bwMode="auto">
          <a:xfrm>
            <a:off x="5578475" y="1949450"/>
            <a:ext cx="777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0000"/>
                </a:solidFill>
              </a:rPr>
              <a:t>TMD</a:t>
            </a:r>
          </a:p>
        </p:txBody>
      </p:sp>
      <p:sp>
        <p:nvSpPr>
          <p:cNvPr id="33808" name="Text Box 23"/>
          <p:cNvSpPr txBox="1">
            <a:spLocks noChangeArrowheads="1"/>
          </p:cNvSpPr>
          <p:nvPr/>
        </p:nvSpPr>
        <p:spPr bwMode="auto">
          <a:xfrm>
            <a:off x="838200" y="1830388"/>
            <a:ext cx="776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APP</a:t>
            </a:r>
          </a:p>
        </p:txBody>
      </p:sp>
      <p:sp>
        <p:nvSpPr>
          <p:cNvPr id="33809" name="Line 24"/>
          <p:cNvSpPr>
            <a:spLocks noChangeShapeType="1"/>
          </p:cNvSpPr>
          <p:nvPr/>
        </p:nvSpPr>
        <p:spPr bwMode="auto">
          <a:xfrm>
            <a:off x="4283075" y="1770063"/>
            <a:ext cx="457200" cy="838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0" name="Line 25"/>
          <p:cNvSpPr>
            <a:spLocks noChangeShapeType="1"/>
          </p:cNvSpPr>
          <p:nvPr/>
        </p:nvSpPr>
        <p:spPr bwMode="auto">
          <a:xfrm flipV="1">
            <a:off x="5959475" y="1693863"/>
            <a:ext cx="685800" cy="9144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1" name="Text Box 26"/>
          <p:cNvSpPr txBox="1">
            <a:spLocks noChangeArrowheads="1"/>
          </p:cNvSpPr>
          <p:nvPr/>
        </p:nvSpPr>
        <p:spPr bwMode="auto">
          <a:xfrm>
            <a:off x="3597275" y="1374775"/>
            <a:ext cx="13112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000000"/>
                </a:solidFill>
                <a:latin typeface="Symbol" charset="2"/>
              </a:rPr>
              <a:t>b-</a:t>
            </a:r>
            <a:r>
              <a:rPr lang="en-US" sz="1800" b="1">
                <a:solidFill>
                  <a:srgbClr val="000000"/>
                </a:solidFill>
              </a:rPr>
              <a:t>secretase</a:t>
            </a:r>
          </a:p>
        </p:txBody>
      </p:sp>
      <p:sp>
        <p:nvSpPr>
          <p:cNvPr id="33812" name="Text Box 27"/>
          <p:cNvSpPr txBox="1">
            <a:spLocks noChangeArrowheads="1"/>
          </p:cNvSpPr>
          <p:nvPr/>
        </p:nvSpPr>
        <p:spPr bwMode="auto">
          <a:xfrm>
            <a:off x="6296025" y="1398588"/>
            <a:ext cx="1279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000000"/>
                </a:solidFill>
                <a:latin typeface="Symbol" charset="2"/>
              </a:rPr>
              <a:t>g-</a:t>
            </a:r>
            <a:r>
              <a:rPr lang="en-US" sz="1800" b="1">
                <a:solidFill>
                  <a:srgbClr val="000000"/>
                </a:solidFill>
              </a:rPr>
              <a:t>secretase</a:t>
            </a:r>
          </a:p>
        </p:txBody>
      </p:sp>
      <p:sp>
        <p:nvSpPr>
          <p:cNvPr id="33813" name="Text Box 28"/>
          <p:cNvSpPr txBox="1">
            <a:spLocks noChangeArrowheads="1"/>
          </p:cNvSpPr>
          <p:nvPr/>
        </p:nvSpPr>
        <p:spPr bwMode="auto">
          <a:xfrm>
            <a:off x="2057400" y="319088"/>
            <a:ext cx="53101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Amyloidogenic processing of APP</a:t>
            </a:r>
          </a:p>
        </p:txBody>
      </p:sp>
      <p:sp>
        <p:nvSpPr>
          <p:cNvPr id="33814" name="Text Box 29"/>
          <p:cNvSpPr txBox="1">
            <a:spLocks noChangeArrowheads="1"/>
          </p:cNvSpPr>
          <p:nvPr/>
        </p:nvSpPr>
        <p:spPr bwMode="auto">
          <a:xfrm>
            <a:off x="1066800" y="3205163"/>
            <a:ext cx="577850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700" b="1"/>
              <a:t>NH</a:t>
            </a:r>
            <a:r>
              <a:rPr lang="en-US" sz="1700" b="1" baseline="-25000"/>
              <a:t>2</a:t>
            </a:r>
            <a:endParaRPr lang="en-US" sz="1700" b="1"/>
          </a:p>
        </p:txBody>
      </p:sp>
      <p:sp>
        <p:nvSpPr>
          <p:cNvPr id="33815" name="Text Box 30"/>
          <p:cNvSpPr txBox="1">
            <a:spLocks noChangeArrowheads="1"/>
          </p:cNvSpPr>
          <p:nvPr/>
        </p:nvSpPr>
        <p:spPr bwMode="auto">
          <a:xfrm>
            <a:off x="6667500" y="3235325"/>
            <a:ext cx="8445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700" b="1"/>
              <a:t>COOH</a:t>
            </a:r>
          </a:p>
        </p:txBody>
      </p:sp>
      <p:sp>
        <p:nvSpPr>
          <p:cNvPr id="33816" name="Text Box 31"/>
          <p:cNvSpPr txBox="1">
            <a:spLocks noChangeArrowheads="1"/>
          </p:cNvSpPr>
          <p:nvPr/>
        </p:nvSpPr>
        <p:spPr bwMode="auto">
          <a:xfrm>
            <a:off x="6705600" y="4667250"/>
            <a:ext cx="8445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700" b="1"/>
              <a:t>COOH</a:t>
            </a:r>
          </a:p>
        </p:txBody>
      </p:sp>
      <p:sp>
        <p:nvSpPr>
          <p:cNvPr id="33817" name="Text Box 32"/>
          <p:cNvSpPr txBox="1">
            <a:spLocks noChangeArrowheads="1"/>
          </p:cNvSpPr>
          <p:nvPr/>
        </p:nvSpPr>
        <p:spPr bwMode="auto">
          <a:xfrm>
            <a:off x="2400300" y="4743450"/>
            <a:ext cx="5778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700" b="1"/>
              <a:t>NH</a:t>
            </a:r>
            <a:r>
              <a:rPr lang="en-US" sz="1700" b="1" baseline="-25000"/>
              <a:t>2</a:t>
            </a:r>
            <a:endParaRPr lang="en-US" sz="1700" b="1"/>
          </a:p>
        </p:txBody>
      </p:sp>
      <p:sp>
        <p:nvSpPr>
          <p:cNvPr id="33818" name="AutoShape 34"/>
          <p:cNvSpPr>
            <a:spLocks noChangeArrowheads="1"/>
          </p:cNvSpPr>
          <p:nvPr/>
        </p:nvSpPr>
        <p:spPr bwMode="auto">
          <a:xfrm>
            <a:off x="5062538" y="5410200"/>
            <a:ext cx="1219200" cy="228600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145FC4"/>
              </a:solidFill>
            </a:endParaRPr>
          </a:p>
        </p:txBody>
      </p:sp>
      <p:sp>
        <p:nvSpPr>
          <p:cNvPr id="33819" name="AutoShape 35"/>
          <p:cNvSpPr>
            <a:spLocks noChangeArrowheads="1"/>
          </p:cNvSpPr>
          <p:nvPr/>
        </p:nvSpPr>
        <p:spPr bwMode="auto">
          <a:xfrm>
            <a:off x="7010400" y="5791200"/>
            <a:ext cx="533400" cy="685800"/>
          </a:xfrm>
          <a:prstGeom prst="upArrow">
            <a:avLst>
              <a:gd name="adj1" fmla="val 50000"/>
              <a:gd name="adj2" fmla="val 3214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0" name="AutoShape 36"/>
          <p:cNvSpPr>
            <a:spLocks noChangeArrowheads="1"/>
          </p:cNvSpPr>
          <p:nvPr/>
        </p:nvSpPr>
        <p:spPr bwMode="auto">
          <a:xfrm>
            <a:off x="5105400" y="5791200"/>
            <a:ext cx="533400" cy="685800"/>
          </a:xfrm>
          <a:prstGeom prst="upArrow">
            <a:avLst>
              <a:gd name="adj1" fmla="val 50000"/>
              <a:gd name="adj2" fmla="val 3214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143000"/>
            <a:ext cx="3657600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2743200" y="390525"/>
            <a:ext cx="36528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The </a:t>
            </a:r>
            <a:r>
              <a:rPr lang="en-US" sz="2800" b="1">
                <a:solidFill>
                  <a:srgbClr val="FF0000"/>
                </a:solidFill>
                <a:latin typeface="Symbol" charset="2"/>
              </a:rPr>
              <a:t>b</a:t>
            </a:r>
            <a:r>
              <a:rPr lang="en-US" sz="2800" b="1">
                <a:solidFill>
                  <a:srgbClr val="FF0000"/>
                </a:solidFill>
              </a:rPr>
              <a:t>-Amyloid Plaque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725" y="4784725"/>
            <a:ext cx="8321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Alois Alzheimer: “miliary bodies (the plaques) and dense bundles of fibrils (NFT)”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381000" y="76200"/>
            <a:ext cx="8474075" cy="677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FF0000"/>
                </a:solidFill>
              </a:rPr>
              <a:t>Characteristic of the </a:t>
            </a:r>
            <a:r>
              <a:rPr lang="en-US" sz="2600" b="1">
                <a:solidFill>
                  <a:srgbClr val="FF0000"/>
                </a:solidFill>
                <a:latin typeface="Symbol" charset="2"/>
              </a:rPr>
              <a:t>b</a:t>
            </a:r>
            <a:r>
              <a:rPr lang="en-US" sz="2600" b="1">
                <a:solidFill>
                  <a:srgbClr val="FF0000"/>
                </a:solidFill>
              </a:rPr>
              <a:t>-amyloid plaque</a:t>
            </a:r>
            <a:endParaRPr lang="en-US">
              <a:solidFill>
                <a:srgbClr val="FF0000"/>
              </a:solidFill>
            </a:endParaRPr>
          </a:p>
          <a:p>
            <a:endParaRPr lang="en-US"/>
          </a:p>
          <a:p>
            <a:r>
              <a:rPr lang="en-US"/>
              <a:t>-is extracellular</a:t>
            </a:r>
          </a:p>
          <a:p>
            <a:endParaRPr lang="en-US"/>
          </a:p>
          <a:p>
            <a:r>
              <a:rPr lang="en-US"/>
              <a:t>-normally, it has a core composed of the </a:t>
            </a:r>
            <a:r>
              <a:rPr lang="en-US">
                <a:latin typeface="Symbol" charset="2"/>
              </a:rPr>
              <a:t>b</a:t>
            </a:r>
            <a:r>
              <a:rPr lang="en-US"/>
              <a:t>-amyloid peptide</a:t>
            </a:r>
          </a:p>
          <a:p>
            <a:endParaRPr lang="en-US"/>
          </a:p>
          <a:p>
            <a:r>
              <a:rPr lang="en-US"/>
              <a:t>-it can be cored (with an intensely stained core with a weak periphery stain-halo) or diffused, which do not have a core and the immunoreactivity is uniform over the plaque.</a:t>
            </a:r>
          </a:p>
          <a:p>
            <a:endParaRPr lang="en-US"/>
          </a:p>
          <a:p>
            <a:r>
              <a:rPr lang="en-US"/>
              <a:t>-aggregation is massive in the center, and diffused at the sides (disaggregation hypothesis?)</a:t>
            </a:r>
          </a:p>
          <a:p>
            <a:endParaRPr lang="en-US"/>
          </a:p>
          <a:p>
            <a:r>
              <a:rPr lang="en-US"/>
              <a:t>-diameter ranges between 20</a:t>
            </a:r>
            <a:r>
              <a:rPr lang="en-US">
                <a:latin typeface="Symbol" charset="2"/>
              </a:rPr>
              <a:t>m</a:t>
            </a:r>
            <a:r>
              <a:rPr lang="en-US"/>
              <a:t>m and 90</a:t>
            </a:r>
            <a:r>
              <a:rPr lang="en-US">
                <a:latin typeface="Symbol" charset="2"/>
              </a:rPr>
              <a:t>m</a:t>
            </a:r>
            <a:r>
              <a:rPr lang="en-US"/>
              <a:t>m</a:t>
            </a:r>
          </a:p>
          <a:p>
            <a:endParaRPr lang="en-US"/>
          </a:p>
          <a:p>
            <a:r>
              <a:rPr lang="en-US"/>
              <a:t>-is composed of dystrophic neurites, </a:t>
            </a:r>
            <a:r>
              <a:rPr lang="en-US">
                <a:latin typeface="Symbol" charset="2"/>
              </a:rPr>
              <a:t>b</a:t>
            </a:r>
            <a:r>
              <a:rPr lang="en-US"/>
              <a:t>-amyloid peptides (40/42/43), ubiquitin, tau protein and other proteins, some involved in the generation of </a:t>
            </a:r>
            <a:r>
              <a:rPr lang="en-US">
                <a:latin typeface="Symbol" charset="2"/>
              </a:rPr>
              <a:t>b</a:t>
            </a:r>
            <a:r>
              <a:rPr lang="en-US"/>
              <a:t>-amyloid, like the secretases.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3024188" y="395288"/>
            <a:ext cx="31607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0000FF"/>
                </a:solidFill>
              </a:rPr>
              <a:t>Amyloid: definition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304800" y="933450"/>
            <a:ext cx="85344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000000"/>
                </a:solidFill>
              </a:rPr>
              <a:t>Insoluble fibrous protein aggregations sharing specific structural traits:</a:t>
            </a:r>
          </a:p>
          <a:p>
            <a:endParaRPr lang="en-US" sz="2200">
              <a:solidFill>
                <a:srgbClr val="000000"/>
              </a:solidFill>
            </a:endParaRPr>
          </a:p>
          <a:p>
            <a:r>
              <a:rPr lang="en-US" sz="2200" i="1">
                <a:solidFill>
                  <a:srgbClr val="000000"/>
                </a:solidFill>
              </a:rPr>
              <a:t>-Insolubility in water</a:t>
            </a:r>
          </a:p>
          <a:p>
            <a:r>
              <a:rPr lang="en-US" sz="2200" i="1">
                <a:solidFill>
                  <a:srgbClr val="000000"/>
                </a:solidFill>
              </a:rPr>
              <a:t>-</a:t>
            </a:r>
            <a:r>
              <a:rPr lang="en-US" sz="2200" i="1">
                <a:solidFill>
                  <a:srgbClr val="000000"/>
                </a:solidFill>
                <a:latin typeface="Symbol" charset="2"/>
              </a:rPr>
              <a:t>b</a:t>
            </a:r>
            <a:r>
              <a:rPr lang="en-US" sz="2200" i="1">
                <a:solidFill>
                  <a:srgbClr val="000000"/>
                </a:solidFill>
              </a:rPr>
              <a:t>-sheet conformation</a:t>
            </a:r>
          </a:p>
          <a:p>
            <a:r>
              <a:rPr lang="en-US" sz="2200" i="1">
                <a:solidFill>
                  <a:srgbClr val="000000"/>
                </a:solidFill>
              </a:rPr>
              <a:t>-largest aggregates deposit extracellularly</a:t>
            </a:r>
          </a:p>
          <a:p>
            <a:r>
              <a:rPr lang="en-US" sz="2200" i="1">
                <a:solidFill>
                  <a:srgbClr val="000000"/>
                </a:solidFill>
              </a:rPr>
              <a:t>-positive to the staining with specific dyes, such as Congo Red </a:t>
            </a:r>
          </a:p>
          <a:p>
            <a:r>
              <a:rPr lang="en-US" sz="2200" i="1">
                <a:solidFill>
                  <a:srgbClr val="000000"/>
                </a:solidFill>
              </a:rPr>
              <a:t>-associated with tissue degeneration (cause or consequence?)</a:t>
            </a:r>
          </a:p>
          <a:p>
            <a:endParaRPr lang="en-US" sz="2200">
              <a:solidFill>
                <a:srgbClr val="000000"/>
              </a:solidFill>
            </a:endParaRP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733800" y="4325938"/>
            <a:ext cx="16859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AD110F"/>
                </a:solidFill>
                <a:latin typeface="Symbol" charset="2"/>
              </a:rPr>
              <a:t>b</a:t>
            </a:r>
            <a:r>
              <a:rPr lang="en-US" sz="2600" b="1">
                <a:solidFill>
                  <a:srgbClr val="AD110F"/>
                </a:solidFill>
              </a:rPr>
              <a:t>-Amyloid</a:t>
            </a:r>
          </a:p>
        </p:txBody>
      </p:sp>
      <p:sp>
        <p:nvSpPr>
          <p:cNvPr id="36869" name="Text Box 6"/>
          <p:cNvSpPr txBox="1">
            <a:spLocks noChangeArrowheads="1"/>
          </p:cNvSpPr>
          <p:nvPr/>
        </p:nvSpPr>
        <p:spPr bwMode="auto">
          <a:xfrm>
            <a:off x="152400" y="4876800"/>
            <a:ext cx="8855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/>
              <a:t>Are formations of amyloid formed by </a:t>
            </a:r>
            <a:r>
              <a:rPr lang="en-US" b="1">
                <a:latin typeface="Symbol" charset="2"/>
              </a:rPr>
              <a:t>b</a:t>
            </a:r>
            <a:r>
              <a:rPr lang="en-US" b="1"/>
              <a:t>-amyloid peptides.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438400"/>
            <a:ext cx="4267200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38400"/>
            <a:ext cx="43434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447800" y="542925"/>
            <a:ext cx="6073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Congo red staining of amyloid plaques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714375" y="1676400"/>
            <a:ext cx="2787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Under polarized light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5029200" y="1676400"/>
            <a:ext cx="3092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Under unpolarized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727410" y="796548"/>
            <a:ext cx="805440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 smtClean="0"/>
              <a:t>Can we identify the presence of beta-</a:t>
            </a:r>
            <a:r>
              <a:rPr lang="en-US" sz="2600" b="1" dirty="0" err="1" smtClean="0"/>
              <a:t>amyloid</a:t>
            </a:r>
            <a:r>
              <a:rPr lang="en-US" sz="2600" b="1" dirty="0" smtClean="0"/>
              <a:t> plaques for diagnostic purposes?</a:t>
            </a:r>
            <a:endParaRPr lang="en-US" sz="2600" b="1" dirty="0"/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990599" y="4648200"/>
            <a:ext cx="77912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Pittsburg Compound B versus antibodies specific for </a:t>
            </a:r>
            <a:r>
              <a:rPr lang="en-US" sz="2400" b="1" dirty="0" err="1" smtClean="0">
                <a:solidFill>
                  <a:srgbClr val="0000FF"/>
                </a:solidFill>
                <a:latin typeface="Symbol" charset="2"/>
              </a:rPr>
              <a:t>b</a:t>
            </a:r>
            <a:r>
              <a:rPr lang="en-US" sz="2400" b="1" dirty="0" err="1">
                <a:solidFill>
                  <a:srgbClr val="0000FF"/>
                </a:solidFill>
              </a:rPr>
              <a:t>-Amyloid</a:t>
            </a:r>
            <a:r>
              <a:rPr lang="en-US" sz="2400" b="1" dirty="0">
                <a:solidFill>
                  <a:srgbClr val="0000FF"/>
                </a:solidFill>
              </a:rPr>
              <a:t> peptides, </a:t>
            </a:r>
            <a:r>
              <a:rPr lang="en-US" sz="2400" b="1" dirty="0" err="1">
                <a:solidFill>
                  <a:srgbClr val="0000FF"/>
                </a:solidFill>
              </a:rPr>
              <a:t>A</a:t>
            </a:r>
            <a:r>
              <a:rPr lang="en-US" sz="2400" b="1" dirty="0" err="1">
                <a:solidFill>
                  <a:srgbClr val="0000FF"/>
                </a:solidFill>
                <a:latin typeface="Symbol" charset="2"/>
              </a:rPr>
              <a:t>b</a:t>
            </a:r>
            <a:r>
              <a:rPr lang="en-US" sz="2400" b="1" dirty="0">
                <a:solidFill>
                  <a:srgbClr val="0000FF"/>
                </a:solidFill>
              </a:rPr>
              <a:t> 1-40, </a:t>
            </a:r>
            <a:r>
              <a:rPr lang="en-US" sz="2400" b="1" dirty="0" err="1">
                <a:solidFill>
                  <a:srgbClr val="0000FF"/>
                </a:solidFill>
              </a:rPr>
              <a:t>A</a:t>
            </a:r>
            <a:r>
              <a:rPr lang="en-US" sz="2400" b="1" dirty="0" err="1">
                <a:solidFill>
                  <a:srgbClr val="0000FF"/>
                </a:solidFill>
                <a:latin typeface="Symbol" charset="2"/>
              </a:rPr>
              <a:t>b</a:t>
            </a:r>
            <a:r>
              <a:rPr lang="en-US" sz="2400" b="1" dirty="0">
                <a:solidFill>
                  <a:srgbClr val="0000FF"/>
                </a:solidFill>
              </a:rPr>
              <a:t> 1-42, </a:t>
            </a:r>
            <a:r>
              <a:rPr lang="en-US" sz="2400" b="1" dirty="0" err="1">
                <a:solidFill>
                  <a:srgbClr val="0000FF"/>
                </a:solidFill>
              </a:rPr>
              <a:t>A</a:t>
            </a:r>
            <a:r>
              <a:rPr lang="en-US" sz="2400" b="1" dirty="0" err="1">
                <a:solidFill>
                  <a:srgbClr val="0000FF"/>
                </a:solidFill>
                <a:latin typeface="Symbol" charset="2"/>
              </a:rPr>
              <a:t>b</a:t>
            </a:r>
            <a:r>
              <a:rPr lang="en-US" sz="2400" b="1" dirty="0">
                <a:solidFill>
                  <a:srgbClr val="0000FF"/>
                </a:solidFill>
              </a:rPr>
              <a:t> 1-43</a:t>
            </a:r>
          </a:p>
        </p:txBody>
      </p:sp>
      <p:sp>
        <p:nvSpPr>
          <p:cNvPr id="38916" name="AutoShape 4"/>
          <p:cNvSpPr>
            <a:spLocks noChangeArrowheads="1"/>
          </p:cNvSpPr>
          <p:nvPr/>
        </p:nvSpPr>
        <p:spPr bwMode="auto">
          <a:xfrm>
            <a:off x="3898403" y="2225755"/>
            <a:ext cx="2109194" cy="2049594"/>
          </a:xfrm>
          <a:prstGeom prst="downArrow">
            <a:avLst>
              <a:gd name="adj1" fmla="val 50000"/>
              <a:gd name="adj2" fmla="val 68750"/>
            </a:avLst>
          </a:prstGeom>
          <a:solidFill>
            <a:srgbClr val="AD110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1371600"/>
            <a:ext cx="18478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5638800" y="6583363"/>
            <a:ext cx="33909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http://scienceblogs.com/neurophilosophy/Alzheimer</a:t>
            </a:r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7299325" y="1708150"/>
            <a:ext cx="14636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Arial" charset="0"/>
                <a:ea typeface="Arial" charset="0"/>
                <a:cs typeface="Arial" charset="0"/>
              </a:rPr>
              <a:t>A nissl stain tissue section (left) and a Bielkhowsky’s stain section from Augustine Deter’s brain (right)</a:t>
            </a:r>
          </a:p>
        </p:txBody>
      </p:sp>
      <p:pic>
        <p:nvPicPr>
          <p:cNvPr id="1434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95400"/>
            <a:ext cx="3160713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TextBox 7"/>
          <p:cNvSpPr txBox="1">
            <a:spLocks noChangeArrowheads="1"/>
          </p:cNvSpPr>
          <p:nvPr/>
        </p:nvSpPr>
        <p:spPr bwMode="auto">
          <a:xfrm>
            <a:off x="304800" y="228600"/>
            <a:ext cx="8610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First description of tangle and plaque pathology </a:t>
            </a:r>
          </a:p>
          <a:p>
            <a:pPr algn="ctr"/>
            <a:r>
              <a:rPr lang="en-US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by Alois Alzheimer (1901)</a:t>
            </a:r>
          </a:p>
        </p:txBody>
      </p:sp>
      <p:pic>
        <p:nvPicPr>
          <p:cNvPr id="14343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038600"/>
            <a:ext cx="1981200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973388" y="381000"/>
            <a:ext cx="31988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Alzheimer’s disease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36525" y="1438275"/>
            <a:ext cx="8855075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AD is a progressive neurodegenerative disorder affecting the elderly population. Once it starts, it progresses with aging.</a:t>
            </a:r>
          </a:p>
          <a:p>
            <a:endParaRPr lang="en-US"/>
          </a:p>
          <a:p>
            <a:r>
              <a:rPr lang="en-US"/>
              <a:t>It is characterized by the presence of lesions both at an extracellular level (the </a:t>
            </a:r>
            <a:r>
              <a:rPr lang="en-US">
                <a:latin typeface="Symbol" charset="2"/>
              </a:rPr>
              <a:t>b</a:t>
            </a:r>
            <a:r>
              <a:rPr lang="en-US"/>
              <a:t>-amyloid plaques), and at an intracellular levels (the Neurofibrillary tangles, NFT).</a:t>
            </a:r>
          </a:p>
          <a:p>
            <a:endParaRPr lang="en-US"/>
          </a:p>
          <a:p>
            <a:r>
              <a:rPr lang="en-US"/>
              <a:t>The presence of the lesions correlates with both reduction in the volume of the brain (as a consequence of the neurodegenerative phenomena), and with cognitive decline associated to loss of memory.</a:t>
            </a:r>
          </a:p>
          <a:p>
            <a:endParaRPr lang="en-US"/>
          </a:p>
          <a:p>
            <a:r>
              <a:rPr lang="en-US"/>
              <a:t>AD is a form of Dementia.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16002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>
                <a:solidFill>
                  <a:srgbClr val="000000"/>
                </a:solidFill>
              </a:rPr>
              <a:t>The loss of intellectual functions (such as thinking, remembering, and reasoning) of sufficient severity to interfere with a person’s daily functioning. </a:t>
            </a:r>
          </a:p>
          <a:p>
            <a:pPr>
              <a:lnSpc>
                <a:spcPct val="130000"/>
              </a:lnSpc>
            </a:pPr>
            <a:endParaRPr lang="en-US" sz="220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2200">
                <a:solidFill>
                  <a:srgbClr val="000000"/>
                </a:solidFill>
              </a:rPr>
              <a:t>Dementia is not a disease itself but rather a group of symptoms that may accompany certain diseases or conditions. Symptoms may also include changes in personality, mood, and behavior. </a:t>
            </a:r>
          </a:p>
          <a:p>
            <a:pPr>
              <a:lnSpc>
                <a:spcPct val="130000"/>
              </a:lnSpc>
            </a:pPr>
            <a:endParaRPr lang="en-US" sz="220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2200">
                <a:solidFill>
                  <a:srgbClr val="000000"/>
                </a:solidFill>
              </a:rPr>
              <a:t>Dementia is irreversible when caused by disease or injury but may be reversible when caused by drugs, alcohol, hormone or vitamin imbalances, or depression.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2667000" y="487363"/>
            <a:ext cx="36433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Definition of Dementia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533400" y="1524000"/>
            <a:ext cx="65992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Increasing and persistent forgetfulness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Difficulty performing familiar tasks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Problems with finding the right words to express your thoughts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Disorientation with time and place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Poor or impaired judgment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Problems with abstract thinking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Putting everyday items in illogical places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Mood, behavior or personality changes.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3168650" y="258763"/>
            <a:ext cx="27765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Symptoms in 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1184275" y="1614488"/>
          <a:ext cx="6892925" cy="4786312"/>
        </p:xfrm>
        <a:graphic>
          <a:graphicData uri="http://schemas.openxmlformats.org/presentationml/2006/ole">
            <p:oleObj spid="_x0000_s19458" name="Document" r:id="rId3" imgW="6315456" imgH="4386072" progId="Word.Document.8">
              <p:embed/>
            </p:oleObj>
          </a:graphicData>
        </a:graphic>
      </p:graphicFrame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803400" y="258763"/>
            <a:ext cx="55911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Comparison between AD signs and </a:t>
            </a:r>
          </a:p>
          <a:p>
            <a:r>
              <a:rPr lang="en-US" sz="2800" b="1">
                <a:solidFill>
                  <a:srgbClr val="FF0000"/>
                </a:solidFill>
              </a:rPr>
              <a:t>age-related memory changes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266700" y="2955925"/>
            <a:ext cx="10683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Arial" charset="0"/>
                <a:ea typeface="Arial" charset="0"/>
                <a:cs typeface="Arial" charset="0"/>
              </a:rPr>
              <a:t>Normal</a:t>
            </a: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476250" y="4860925"/>
            <a:ext cx="552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Arial" charset="0"/>
                <a:ea typeface="Arial" charset="0"/>
                <a:cs typeface="Arial" charset="0"/>
              </a:rPr>
              <a:t>AD</a:t>
            </a: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5046663" y="1431925"/>
            <a:ext cx="654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Arial" charset="0"/>
                <a:ea typeface="Arial" charset="0"/>
                <a:cs typeface="Arial" charset="0"/>
              </a:rPr>
              <a:t>MRI</a:t>
            </a:r>
          </a:p>
        </p:txBody>
      </p:sp>
      <p:pic>
        <p:nvPicPr>
          <p:cNvPr id="1946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0525" y="2051050"/>
            <a:ext cx="2251075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Rectangle 8"/>
          <p:cNvSpPr>
            <a:spLocks noChangeArrowheads="1"/>
          </p:cNvSpPr>
          <p:nvPr/>
        </p:nvSpPr>
        <p:spPr bwMode="auto">
          <a:xfrm>
            <a:off x="7143750" y="6430963"/>
            <a:ext cx="18478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www.elements4health.com</a:t>
            </a:r>
          </a:p>
        </p:txBody>
      </p:sp>
      <p:pic>
        <p:nvPicPr>
          <p:cNvPr id="1946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50" y="2133600"/>
            <a:ext cx="23050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993900"/>
            <a:ext cx="20574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5" name="Text Box 11"/>
          <p:cNvSpPr txBox="1">
            <a:spLocks noChangeArrowheads="1"/>
          </p:cNvSpPr>
          <p:nvPr/>
        </p:nvSpPr>
        <p:spPr bwMode="auto">
          <a:xfrm>
            <a:off x="2155825" y="1431925"/>
            <a:ext cx="776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charset="0"/>
                <a:ea typeface="Arial" charset="0"/>
                <a:cs typeface="Arial" charset="0"/>
              </a:rPr>
              <a:t>PET</a:t>
            </a:r>
          </a:p>
        </p:txBody>
      </p:sp>
      <p:sp>
        <p:nvSpPr>
          <p:cNvPr id="19466" name="TextBox 11"/>
          <p:cNvSpPr txBox="1">
            <a:spLocks noChangeArrowheads="1"/>
          </p:cNvSpPr>
          <p:nvPr/>
        </p:nvSpPr>
        <p:spPr bwMode="auto">
          <a:xfrm>
            <a:off x="1752600" y="533400"/>
            <a:ext cx="62785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Anatomy of the Alzheimer’s disease brain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04800" y="1293813"/>
            <a:ext cx="86106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b="1"/>
              <a:t>Alzheimer’s disease: </a:t>
            </a:r>
            <a:r>
              <a:rPr lang="en-US" sz="1800"/>
              <a:t>characterized by extracellular depositions, the </a:t>
            </a:r>
            <a:r>
              <a:rPr lang="en-US" sz="1800" b="1">
                <a:latin typeface="Symbol" charset="2"/>
              </a:rPr>
              <a:t>b</a:t>
            </a:r>
            <a:r>
              <a:rPr lang="en-US" sz="1800" b="1"/>
              <a:t>-amyloid plaque</a:t>
            </a:r>
            <a:r>
              <a:rPr lang="en-US" sz="1800"/>
              <a:t>, and intracellular depositions, the </a:t>
            </a:r>
            <a:r>
              <a:rPr lang="en-US" sz="1800" b="1"/>
              <a:t>Neurofibrillary Tangles</a:t>
            </a:r>
            <a:r>
              <a:rPr lang="en-US" sz="1800"/>
              <a:t> </a:t>
            </a:r>
            <a:r>
              <a:rPr lang="en-US" sz="1800" b="1"/>
              <a:t>(NFT)</a:t>
            </a:r>
            <a:r>
              <a:rPr lang="en-US" sz="1800"/>
              <a:t> comprised of Paired Helical Filaments (PHF), aggregates of hyperphosphorylated protein tau.</a:t>
            </a:r>
            <a:endParaRPr lang="en-US"/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0" y="2444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Deposition of fibrillar proteinacious material in Alzheimer’s disease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1588"/>
            <a:ext cx="9042400" cy="302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1483</Words>
  <Application>Microsoft Macintosh PowerPoint</Application>
  <PresentationFormat>On-screen Show (4:3)</PresentationFormat>
  <Paragraphs>229</Paragraphs>
  <Slides>27</Slides>
  <Notes>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Document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Harvard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Lucia Pastorino</dc:creator>
  <cp:lastModifiedBy>Lucia Pastorino</cp:lastModifiedBy>
  <cp:revision>7</cp:revision>
  <dcterms:created xsi:type="dcterms:W3CDTF">2015-04-02T20:27:38Z</dcterms:created>
  <dcterms:modified xsi:type="dcterms:W3CDTF">2015-04-02T20:28:13Z</dcterms:modified>
</cp:coreProperties>
</file>